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71" r:id="rId4"/>
    <p:sldId id="257" r:id="rId5"/>
    <p:sldId id="258" r:id="rId6"/>
    <p:sldId id="269" r:id="rId7"/>
    <p:sldId id="270" r:id="rId8"/>
    <p:sldId id="259" r:id="rId9"/>
    <p:sldId id="260" r:id="rId10"/>
    <p:sldId id="261" r:id="rId11"/>
    <p:sldId id="272" r:id="rId12"/>
    <p:sldId id="274" r:id="rId13"/>
    <p:sldId id="262" r:id="rId14"/>
    <p:sldId id="263" r:id="rId15"/>
    <p:sldId id="264" r:id="rId16"/>
    <p:sldId id="265" r:id="rId17"/>
    <p:sldId id="273" r:id="rId18"/>
    <p:sldId id="275" r:id="rId19"/>
    <p:sldId id="277" r:id="rId20"/>
    <p:sldId id="267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7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tjanafuchs:Downloads:Tabelle-0.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'GuS-Auswertung (2)'!$B$63:$L$63</c:f>
              <c:strCach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  <c:pt idx="9">
                  <c:v>2045</c:v>
                </c:pt>
                <c:pt idx="10">
                  <c:v>2050</c:v>
                </c:pt>
              </c:strCache>
            </c:strRef>
          </c:cat>
          <c:val>
            <c:numRef>
              <c:f>'GuS-Auswertung (2)'!$B$64:$L$64</c:f>
              <c:numCache>
                <c:formatCode>0.0</c:formatCode>
                <c:ptCount val="11"/>
                <c:pt idx="0">
                  <c:v>49.553</c:v>
                </c:pt>
                <c:pt idx="1">
                  <c:v>49.728</c:v>
                </c:pt>
                <c:pt idx="2">
                  <c:v>49.751</c:v>
                </c:pt>
                <c:pt idx="3">
                  <c:v>48.994</c:v>
                </c:pt>
                <c:pt idx="4">
                  <c:v>47.637</c:v>
                </c:pt>
                <c:pt idx="5">
                  <c:v>45.321</c:v>
                </c:pt>
                <c:pt idx="6">
                  <c:v>42.15</c:v>
                </c:pt>
                <c:pt idx="7">
                  <c:v>39.448</c:v>
                </c:pt>
                <c:pt idx="8">
                  <c:v>38.333</c:v>
                </c:pt>
                <c:pt idx="9">
                  <c:v>37.203</c:v>
                </c:pt>
                <c:pt idx="10">
                  <c:v>35.719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-2102199656"/>
        <c:axId val="-2144372616"/>
      </c:barChart>
      <c:catAx>
        <c:axId val="-2102199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-2144372616"/>
        <c:crosses val="autoZero"/>
        <c:auto val="1"/>
        <c:lblAlgn val="ctr"/>
        <c:lblOffset val="100"/>
        <c:noMultiLvlLbl val="0"/>
      </c:catAx>
      <c:valAx>
        <c:axId val="-2144372616"/>
        <c:scaling>
          <c:orientation val="minMax"/>
          <c:max val="50.0"/>
          <c:min val="3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-2102199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5C9F2-D0E9-1248-9077-02DC44520A96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270EB5E-53CE-7442-841A-65B6A54F47F2}">
      <dgm:prSet custT="1"/>
      <dgm:spPr/>
      <dgm:t>
        <a:bodyPr/>
        <a:lstStyle/>
        <a:p>
          <a:pPr rtl="0"/>
          <a:r>
            <a:rPr lang="de-DE" sz="1600" b="0" dirty="0" smtClean="0">
              <a:latin typeface="Rockwell"/>
              <a:cs typeface="Rockwell"/>
            </a:rPr>
            <a:t>Ausbildung und Übergang ins Erwerbsleben</a:t>
          </a:r>
          <a:endParaRPr lang="de-DE" sz="1600" b="0" dirty="0">
            <a:latin typeface="Rockwell"/>
            <a:cs typeface="Rockwell"/>
          </a:endParaRPr>
        </a:p>
      </dgm:t>
    </dgm:pt>
    <dgm:pt modelId="{672D6460-9439-E242-AA74-396BF2ED1FA7}" type="parTrans" cxnId="{FCA19F2A-4DFB-AD43-B3B9-025BD942319D}">
      <dgm:prSet/>
      <dgm:spPr/>
      <dgm:t>
        <a:bodyPr/>
        <a:lstStyle/>
        <a:p>
          <a:endParaRPr lang="de-DE" sz="1200" b="0"/>
        </a:p>
      </dgm:t>
    </dgm:pt>
    <dgm:pt modelId="{0EFBF7C5-F8FB-8A42-9532-2419C98FB9B8}" type="sibTrans" cxnId="{FCA19F2A-4DFB-AD43-B3B9-025BD942319D}">
      <dgm:prSet/>
      <dgm:spPr/>
      <dgm:t>
        <a:bodyPr/>
        <a:lstStyle/>
        <a:p>
          <a:endParaRPr lang="de-DE" sz="1200" b="0"/>
        </a:p>
      </dgm:t>
    </dgm:pt>
    <dgm:pt modelId="{D7C13AC9-C037-8A41-8F44-16856C14A2B8}">
      <dgm:prSet custT="1"/>
      <dgm:spPr/>
      <dgm:t>
        <a:bodyPr/>
        <a:lstStyle/>
        <a:p>
          <a:pPr rtl="0"/>
          <a:r>
            <a:rPr lang="de-DE" sz="1600" b="0" dirty="0" smtClean="0">
              <a:latin typeface="Rockwell"/>
              <a:cs typeface="Rockwell"/>
            </a:rPr>
            <a:t>Qualifizierung und Entwicklungsperspektiven</a:t>
          </a:r>
          <a:endParaRPr lang="de-DE" sz="1600" b="0" dirty="0">
            <a:latin typeface="Rockwell"/>
            <a:cs typeface="Rockwell"/>
          </a:endParaRPr>
        </a:p>
      </dgm:t>
    </dgm:pt>
    <dgm:pt modelId="{109B196B-D6F1-F442-AEB7-A50925684D39}" type="parTrans" cxnId="{1B771A6D-1760-6749-A6CE-6369DB883BCD}">
      <dgm:prSet/>
      <dgm:spPr/>
      <dgm:t>
        <a:bodyPr/>
        <a:lstStyle/>
        <a:p>
          <a:endParaRPr lang="de-DE" sz="1200" b="0"/>
        </a:p>
      </dgm:t>
    </dgm:pt>
    <dgm:pt modelId="{6FA934FA-9A32-5F4E-963C-E091F1239246}" type="sibTrans" cxnId="{1B771A6D-1760-6749-A6CE-6369DB883BCD}">
      <dgm:prSet/>
      <dgm:spPr/>
      <dgm:t>
        <a:bodyPr/>
        <a:lstStyle/>
        <a:p>
          <a:endParaRPr lang="de-DE" sz="1200" b="0"/>
        </a:p>
      </dgm:t>
    </dgm:pt>
    <dgm:pt modelId="{A7488CA1-A189-304E-A908-73299B8E838D}">
      <dgm:prSet custT="1"/>
      <dgm:spPr/>
      <dgm:t>
        <a:bodyPr/>
        <a:lstStyle/>
        <a:p>
          <a:pPr rtl="0"/>
          <a:r>
            <a:rPr lang="de-DE" sz="1600" b="0" dirty="0" smtClean="0">
              <a:latin typeface="Rockwell"/>
              <a:cs typeface="Rockwell"/>
            </a:rPr>
            <a:t>Existenzsicherheit (individuell/ familiär)</a:t>
          </a:r>
          <a:endParaRPr lang="de-DE" sz="1600" b="0" dirty="0">
            <a:latin typeface="Rockwell"/>
            <a:cs typeface="Rockwell"/>
          </a:endParaRPr>
        </a:p>
      </dgm:t>
    </dgm:pt>
    <dgm:pt modelId="{8689B8BF-9BF0-1643-8C8D-37029E1DC5D5}" type="parTrans" cxnId="{423962CF-4A83-1E44-B41D-50EFEF48CB83}">
      <dgm:prSet/>
      <dgm:spPr/>
      <dgm:t>
        <a:bodyPr/>
        <a:lstStyle/>
        <a:p>
          <a:endParaRPr lang="de-DE" sz="1200" b="0"/>
        </a:p>
      </dgm:t>
    </dgm:pt>
    <dgm:pt modelId="{5ABCB00E-856B-E046-BB96-3598A28A5812}" type="sibTrans" cxnId="{423962CF-4A83-1E44-B41D-50EFEF48CB83}">
      <dgm:prSet/>
      <dgm:spPr/>
      <dgm:t>
        <a:bodyPr/>
        <a:lstStyle/>
        <a:p>
          <a:endParaRPr lang="de-DE" sz="1200" b="0"/>
        </a:p>
      </dgm:t>
    </dgm:pt>
    <dgm:pt modelId="{76D8713C-54DB-F34A-B33D-35A2C0109EF7}">
      <dgm:prSet custT="1"/>
      <dgm:spPr/>
      <dgm:t>
        <a:bodyPr/>
        <a:lstStyle/>
        <a:p>
          <a:pPr rtl="0"/>
          <a:r>
            <a:rPr lang="de-DE" sz="1600" b="1" dirty="0" smtClean="0">
              <a:solidFill>
                <a:schemeClr val="tx1"/>
              </a:solidFill>
              <a:latin typeface="Rockwell"/>
              <a:cs typeface="Rockwell"/>
            </a:rPr>
            <a:t>Gute/gesundheitsförderliche Führung</a:t>
          </a:r>
          <a:endParaRPr lang="de-DE" sz="1600" b="1" dirty="0">
            <a:solidFill>
              <a:schemeClr val="tx1"/>
            </a:solidFill>
            <a:latin typeface="Rockwell"/>
            <a:cs typeface="Rockwell"/>
          </a:endParaRPr>
        </a:p>
      </dgm:t>
    </dgm:pt>
    <dgm:pt modelId="{BB7C75DD-1570-684C-A11E-1193054FC5E1}" type="parTrans" cxnId="{21E529AB-1CCB-D141-8A64-470FBBD521B1}">
      <dgm:prSet/>
      <dgm:spPr/>
      <dgm:t>
        <a:bodyPr/>
        <a:lstStyle/>
        <a:p>
          <a:endParaRPr lang="de-DE" sz="1200" b="0"/>
        </a:p>
      </dgm:t>
    </dgm:pt>
    <dgm:pt modelId="{6853DE66-C91F-7C47-86E8-1065561EA512}" type="sibTrans" cxnId="{21E529AB-1CCB-D141-8A64-470FBBD521B1}">
      <dgm:prSet/>
      <dgm:spPr/>
      <dgm:t>
        <a:bodyPr/>
        <a:lstStyle/>
        <a:p>
          <a:endParaRPr lang="de-DE" sz="1200" b="0"/>
        </a:p>
      </dgm:t>
    </dgm:pt>
    <dgm:pt modelId="{6957FE12-0339-BB49-8842-5516CD577D19}">
      <dgm:prSet/>
      <dgm:spPr/>
      <dgm:t>
        <a:bodyPr/>
        <a:lstStyle/>
        <a:p>
          <a:endParaRPr lang="de-DE" b="0"/>
        </a:p>
      </dgm:t>
    </dgm:pt>
    <dgm:pt modelId="{0BBF4139-AD23-4E44-B374-3A80ED4568A5}" type="parTrans" cxnId="{D1C04F0E-C213-924D-A571-C7C6EFEF594B}">
      <dgm:prSet/>
      <dgm:spPr/>
      <dgm:t>
        <a:bodyPr/>
        <a:lstStyle/>
        <a:p>
          <a:endParaRPr lang="de-DE" sz="1200" b="0"/>
        </a:p>
      </dgm:t>
    </dgm:pt>
    <dgm:pt modelId="{72CA4D39-528F-F640-B347-996CBBF69347}" type="sibTrans" cxnId="{D1C04F0E-C213-924D-A571-C7C6EFEF594B}">
      <dgm:prSet/>
      <dgm:spPr/>
      <dgm:t>
        <a:bodyPr/>
        <a:lstStyle/>
        <a:p>
          <a:endParaRPr lang="de-DE" sz="1200" b="0"/>
        </a:p>
      </dgm:t>
    </dgm:pt>
    <dgm:pt modelId="{5A5204E0-C23F-D246-A1FB-84068847E172}">
      <dgm:prSet/>
      <dgm:spPr/>
      <dgm:t>
        <a:bodyPr/>
        <a:lstStyle/>
        <a:p>
          <a:endParaRPr lang="de-DE" b="0"/>
        </a:p>
      </dgm:t>
    </dgm:pt>
    <dgm:pt modelId="{84CD79D8-B8C3-9E4E-85E2-3FFDE148CD7E}" type="parTrans" cxnId="{0E32B10C-8D22-0B4A-B1AB-320D7F46D953}">
      <dgm:prSet/>
      <dgm:spPr/>
      <dgm:t>
        <a:bodyPr/>
        <a:lstStyle/>
        <a:p>
          <a:endParaRPr lang="de-DE" b="0"/>
        </a:p>
      </dgm:t>
    </dgm:pt>
    <dgm:pt modelId="{8F087A78-414C-E24A-BB24-A99CC495C4CF}" type="sibTrans" cxnId="{0E32B10C-8D22-0B4A-B1AB-320D7F46D953}">
      <dgm:prSet/>
      <dgm:spPr/>
      <dgm:t>
        <a:bodyPr/>
        <a:lstStyle/>
        <a:p>
          <a:endParaRPr lang="de-DE" b="0"/>
        </a:p>
      </dgm:t>
    </dgm:pt>
    <dgm:pt modelId="{3C43AA37-32D2-8E4E-BEEC-65DFA0644BD2}" type="pres">
      <dgm:prSet presAssocID="{BCA5C9F2-D0E9-1248-9077-02DC44520A9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97B85C5-F5FE-8A47-B589-F609EE905D7D}" type="pres">
      <dgm:prSet presAssocID="{BCA5C9F2-D0E9-1248-9077-02DC44520A96}" presName="arrow" presStyleLbl="bgShp" presStyleIdx="0" presStyleCnt="1" custScaleX="100000" custScaleY="88615" custLinFactNeighborX="-517" custLinFactNeighborY="286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B3E2B5">
            <a:alpha val="37000"/>
          </a:srgbClr>
        </a:solidFill>
        <a:ln>
          <a:solidFill>
            <a:schemeClr val="accent1">
              <a:alpha val="30000"/>
            </a:schemeClr>
          </a:solidFill>
        </a:ln>
      </dgm:spPr>
      <dgm:t>
        <a:bodyPr/>
        <a:lstStyle/>
        <a:p>
          <a:endParaRPr lang="de-DE"/>
        </a:p>
      </dgm:t>
    </dgm:pt>
    <dgm:pt modelId="{8D430696-04C4-9B43-9EDB-FF70695AC7B1}" type="pres">
      <dgm:prSet presAssocID="{BCA5C9F2-D0E9-1248-9077-02DC44520A96}" presName="arrowDiagram5" presStyleCnt="0"/>
      <dgm:spPr/>
    </dgm:pt>
    <dgm:pt modelId="{177B382E-C837-1B4E-8BF6-B87FAA56D57A}" type="pres">
      <dgm:prSet presAssocID="{7270EB5E-53CE-7442-841A-65B6A54F47F2}" presName="bullet5a" presStyleLbl="node1" presStyleIdx="0" presStyleCnt="5" custFlipHor="1" custScaleX="210660" custScaleY="162816" custLinFactX="-100000" custLinFactY="100000" custLinFactNeighborX="-150180" custLinFactNeighborY="116946"/>
      <dgm:spPr/>
    </dgm:pt>
    <dgm:pt modelId="{CD7F2AA8-587C-804E-8F05-8C78D89D4F93}" type="pres">
      <dgm:prSet presAssocID="{7270EB5E-53CE-7442-841A-65B6A54F47F2}" presName="textBox5a" presStyleLbl="revTx" presStyleIdx="0" presStyleCnt="5" custScaleX="459501" custScaleY="70503" custLinFactX="60592" custLinFactNeighborX="100000" custLinFactNeighborY="174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95C152-1755-434D-BFD7-82915262A319}" type="pres">
      <dgm:prSet presAssocID="{D7C13AC9-C037-8A41-8F44-16856C14A2B8}" presName="bullet5b" presStyleLbl="node1" presStyleIdx="1" presStyleCnt="5" custLinFactX="-100413" custLinFactY="100000" custLinFactNeighborX="-200000" custLinFactNeighborY="188679"/>
      <dgm:spPr/>
      <dgm:t>
        <a:bodyPr/>
        <a:lstStyle/>
        <a:p>
          <a:endParaRPr lang="de-DE"/>
        </a:p>
      </dgm:t>
    </dgm:pt>
    <dgm:pt modelId="{5F19FE54-91AB-4A4C-AFF8-517D54E1B65A}" type="pres">
      <dgm:prSet presAssocID="{D7C13AC9-C037-8A41-8F44-16856C14A2B8}" presName="textBox5b" presStyleLbl="revTx" presStyleIdx="1" presStyleCnt="5" custScaleX="347166" custScaleY="80384" custLinFactX="35044" custLinFactNeighborX="100000" custLinFactNeighborY="-24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32C32A-73B2-0E47-982D-90DBC0145AB0}" type="pres">
      <dgm:prSet presAssocID="{A7488CA1-A189-304E-A908-73299B8E838D}" presName="bullet5c" presStyleLbl="node1" presStyleIdx="2" presStyleCnt="5" custLinFactX="-125689" custLinFactY="100000" custLinFactNeighborX="-200000" custLinFactNeighborY="124100"/>
      <dgm:spPr/>
      <dgm:t>
        <a:bodyPr/>
        <a:lstStyle/>
        <a:p>
          <a:endParaRPr lang="de-DE"/>
        </a:p>
      </dgm:t>
    </dgm:pt>
    <dgm:pt modelId="{4306446E-2529-974F-97AD-C769C7E9133F}" type="pres">
      <dgm:prSet presAssocID="{A7488CA1-A189-304E-A908-73299B8E838D}" presName="textBox5c" presStyleLbl="revTx" presStyleIdx="2" presStyleCnt="5" custScaleX="275741" custScaleY="45599" custLinFactNeighborX="-40132" custLinFactNeighborY="239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CD24F5-2DCF-2045-BBCB-0A7EBF3271FF}" type="pres">
      <dgm:prSet presAssocID="{76D8713C-54DB-F34A-B33D-35A2C0109EF7}" presName="bullet5d" presStyleLbl="node1" presStyleIdx="3" presStyleCnt="5" custScaleX="88306" custScaleY="73100" custLinFactNeighborX="-67353" custLinFactNeighborY="26537"/>
      <dgm:spPr/>
    </dgm:pt>
    <dgm:pt modelId="{0FE74DBF-AAFD-0D40-BD4D-CF447747753C}" type="pres">
      <dgm:prSet presAssocID="{76D8713C-54DB-F34A-B33D-35A2C0109EF7}" presName="textBox5d" presStyleLbl="revTx" presStyleIdx="3" presStyleCnt="5" custScaleX="314640" custScaleY="64225" custLinFactX="-50367" custLinFactNeighborX="-100000" custLinFactNeighborY="-231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D66634-0026-D44F-AC25-679B0FFBEDF6}" type="pres">
      <dgm:prSet presAssocID="{6957FE12-0339-BB49-8842-5516CD577D19}" presName="bullet5e" presStyleLbl="node1" presStyleIdx="4" presStyleCnt="5" custScaleX="90007" custScaleY="68895" custLinFactX="-69049" custLinFactNeighborX="-100000" custLinFactNeighborY="29542"/>
      <dgm:spPr/>
    </dgm:pt>
    <dgm:pt modelId="{598BB620-23BE-134A-9AB2-6E078F20E781}" type="pres">
      <dgm:prSet presAssocID="{6957FE12-0339-BB49-8842-5516CD577D1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32B10C-8D22-0B4A-B1AB-320D7F46D953}" srcId="{BCA5C9F2-D0E9-1248-9077-02DC44520A96}" destId="{5A5204E0-C23F-D246-A1FB-84068847E172}" srcOrd="5" destOrd="0" parTransId="{84CD79D8-B8C3-9E4E-85E2-3FFDE148CD7E}" sibTransId="{8F087A78-414C-E24A-BB24-A99CC495C4CF}"/>
    <dgm:cxn modelId="{21E529AB-1CCB-D141-8A64-470FBBD521B1}" srcId="{BCA5C9F2-D0E9-1248-9077-02DC44520A96}" destId="{76D8713C-54DB-F34A-B33D-35A2C0109EF7}" srcOrd="3" destOrd="0" parTransId="{BB7C75DD-1570-684C-A11E-1193054FC5E1}" sibTransId="{6853DE66-C91F-7C47-86E8-1065561EA512}"/>
    <dgm:cxn modelId="{22F12A5A-31A9-8544-80BA-C65C0BC805DA}" type="presOf" srcId="{A7488CA1-A189-304E-A908-73299B8E838D}" destId="{4306446E-2529-974F-97AD-C769C7E9133F}" srcOrd="0" destOrd="0" presId="urn:microsoft.com/office/officeart/2005/8/layout/arrow2"/>
    <dgm:cxn modelId="{423962CF-4A83-1E44-B41D-50EFEF48CB83}" srcId="{BCA5C9F2-D0E9-1248-9077-02DC44520A96}" destId="{A7488CA1-A189-304E-A908-73299B8E838D}" srcOrd="2" destOrd="0" parTransId="{8689B8BF-9BF0-1643-8C8D-37029E1DC5D5}" sibTransId="{5ABCB00E-856B-E046-BB96-3598A28A5812}"/>
    <dgm:cxn modelId="{00EB5BF5-7F7A-704B-8241-3EBD2802A20A}" type="presOf" srcId="{6957FE12-0339-BB49-8842-5516CD577D19}" destId="{598BB620-23BE-134A-9AB2-6E078F20E781}" srcOrd="0" destOrd="0" presId="urn:microsoft.com/office/officeart/2005/8/layout/arrow2"/>
    <dgm:cxn modelId="{1B771A6D-1760-6749-A6CE-6369DB883BCD}" srcId="{BCA5C9F2-D0E9-1248-9077-02DC44520A96}" destId="{D7C13AC9-C037-8A41-8F44-16856C14A2B8}" srcOrd="1" destOrd="0" parTransId="{109B196B-D6F1-F442-AEB7-A50925684D39}" sibTransId="{6FA934FA-9A32-5F4E-963C-E091F1239246}"/>
    <dgm:cxn modelId="{6185F6C3-D907-C54C-9F23-A83C79DBCC24}" type="presOf" srcId="{BCA5C9F2-D0E9-1248-9077-02DC44520A96}" destId="{3C43AA37-32D2-8E4E-BEEC-65DFA0644BD2}" srcOrd="0" destOrd="0" presId="urn:microsoft.com/office/officeart/2005/8/layout/arrow2"/>
    <dgm:cxn modelId="{FDE43A2F-307D-9545-93D3-F61E8B402C88}" type="presOf" srcId="{7270EB5E-53CE-7442-841A-65B6A54F47F2}" destId="{CD7F2AA8-587C-804E-8F05-8C78D89D4F93}" srcOrd="0" destOrd="0" presId="urn:microsoft.com/office/officeart/2005/8/layout/arrow2"/>
    <dgm:cxn modelId="{0119E52E-944D-BA43-A9CB-CDD1DC4D73B6}" type="presOf" srcId="{D7C13AC9-C037-8A41-8F44-16856C14A2B8}" destId="{5F19FE54-91AB-4A4C-AFF8-517D54E1B65A}" srcOrd="0" destOrd="0" presId="urn:microsoft.com/office/officeart/2005/8/layout/arrow2"/>
    <dgm:cxn modelId="{D1C04F0E-C213-924D-A571-C7C6EFEF594B}" srcId="{BCA5C9F2-D0E9-1248-9077-02DC44520A96}" destId="{6957FE12-0339-BB49-8842-5516CD577D19}" srcOrd="4" destOrd="0" parTransId="{0BBF4139-AD23-4E44-B374-3A80ED4568A5}" sibTransId="{72CA4D39-528F-F640-B347-996CBBF69347}"/>
    <dgm:cxn modelId="{FCA19F2A-4DFB-AD43-B3B9-025BD942319D}" srcId="{BCA5C9F2-D0E9-1248-9077-02DC44520A96}" destId="{7270EB5E-53CE-7442-841A-65B6A54F47F2}" srcOrd="0" destOrd="0" parTransId="{672D6460-9439-E242-AA74-396BF2ED1FA7}" sibTransId="{0EFBF7C5-F8FB-8A42-9532-2419C98FB9B8}"/>
    <dgm:cxn modelId="{E091CC16-522E-2D43-9604-0C63BD63A3E3}" type="presOf" srcId="{76D8713C-54DB-F34A-B33D-35A2C0109EF7}" destId="{0FE74DBF-AAFD-0D40-BD4D-CF447747753C}" srcOrd="0" destOrd="0" presId="urn:microsoft.com/office/officeart/2005/8/layout/arrow2"/>
    <dgm:cxn modelId="{52A18E93-04CA-8D4F-8EB6-DBAB900C3D98}" type="presParOf" srcId="{3C43AA37-32D2-8E4E-BEEC-65DFA0644BD2}" destId="{597B85C5-F5FE-8A47-B589-F609EE905D7D}" srcOrd="0" destOrd="0" presId="urn:microsoft.com/office/officeart/2005/8/layout/arrow2"/>
    <dgm:cxn modelId="{8090B84A-F0D4-1144-B2DC-A894F4BE956D}" type="presParOf" srcId="{3C43AA37-32D2-8E4E-BEEC-65DFA0644BD2}" destId="{8D430696-04C4-9B43-9EDB-FF70695AC7B1}" srcOrd="1" destOrd="0" presId="urn:microsoft.com/office/officeart/2005/8/layout/arrow2"/>
    <dgm:cxn modelId="{7B2B867F-62DF-F54F-B57D-A6F3E988A183}" type="presParOf" srcId="{8D430696-04C4-9B43-9EDB-FF70695AC7B1}" destId="{177B382E-C837-1B4E-8BF6-B87FAA56D57A}" srcOrd="0" destOrd="0" presId="urn:microsoft.com/office/officeart/2005/8/layout/arrow2"/>
    <dgm:cxn modelId="{16D4EAE7-A4FD-BE47-966F-A44C6D647093}" type="presParOf" srcId="{8D430696-04C4-9B43-9EDB-FF70695AC7B1}" destId="{CD7F2AA8-587C-804E-8F05-8C78D89D4F93}" srcOrd="1" destOrd="0" presId="urn:microsoft.com/office/officeart/2005/8/layout/arrow2"/>
    <dgm:cxn modelId="{56E21B22-5837-2F45-952F-F15E673819C5}" type="presParOf" srcId="{8D430696-04C4-9B43-9EDB-FF70695AC7B1}" destId="{B795C152-1755-434D-BFD7-82915262A319}" srcOrd="2" destOrd="0" presId="urn:microsoft.com/office/officeart/2005/8/layout/arrow2"/>
    <dgm:cxn modelId="{507A281C-7D76-4449-9A49-79FC399FD601}" type="presParOf" srcId="{8D430696-04C4-9B43-9EDB-FF70695AC7B1}" destId="{5F19FE54-91AB-4A4C-AFF8-517D54E1B65A}" srcOrd="3" destOrd="0" presId="urn:microsoft.com/office/officeart/2005/8/layout/arrow2"/>
    <dgm:cxn modelId="{C15BEB0C-67E1-8248-B209-F8F6B4D282E9}" type="presParOf" srcId="{8D430696-04C4-9B43-9EDB-FF70695AC7B1}" destId="{0132C32A-73B2-0E47-982D-90DBC0145AB0}" srcOrd="4" destOrd="0" presId="urn:microsoft.com/office/officeart/2005/8/layout/arrow2"/>
    <dgm:cxn modelId="{9F12E829-868B-7642-BCA0-41EF6265641E}" type="presParOf" srcId="{8D430696-04C4-9B43-9EDB-FF70695AC7B1}" destId="{4306446E-2529-974F-97AD-C769C7E9133F}" srcOrd="5" destOrd="0" presId="urn:microsoft.com/office/officeart/2005/8/layout/arrow2"/>
    <dgm:cxn modelId="{03524661-D4C8-904A-B042-C10B88605BE7}" type="presParOf" srcId="{8D430696-04C4-9B43-9EDB-FF70695AC7B1}" destId="{5CCD24F5-2DCF-2045-BBCB-0A7EBF3271FF}" srcOrd="6" destOrd="0" presId="urn:microsoft.com/office/officeart/2005/8/layout/arrow2"/>
    <dgm:cxn modelId="{D7833717-CB9C-FD49-BB49-254DF43616B3}" type="presParOf" srcId="{8D430696-04C4-9B43-9EDB-FF70695AC7B1}" destId="{0FE74DBF-AAFD-0D40-BD4D-CF447747753C}" srcOrd="7" destOrd="0" presId="urn:microsoft.com/office/officeart/2005/8/layout/arrow2"/>
    <dgm:cxn modelId="{3CBEC5F7-545A-3840-8142-C618154BBD47}" type="presParOf" srcId="{8D430696-04C4-9B43-9EDB-FF70695AC7B1}" destId="{33D66634-0026-D44F-AC25-679B0FFBEDF6}" srcOrd="8" destOrd="0" presId="urn:microsoft.com/office/officeart/2005/8/layout/arrow2"/>
    <dgm:cxn modelId="{ECB696D1-B85A-3B4A-8D33-B2A099DEE99D}" type="presParOf" srcId="{8D430696-04C4-9B43-9EDB-FF70695AC7B1}" destId="{598BB620-23BE-134A-9AB2-6E078F20E78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C1F13-8F2F-4CE8-BC2B-78654EF6988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ADAA04A7-84F6-4337-A657-21E2F5F2B9DF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   Bestandsaufnahme I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F7662-51E8-4174-BE9B-FBC555874BA7}" type="parTrans" cxnId="{BD05159A-DD8F-46F5-B89F-285B0D9DC75F}">
      <dgm:prSet/>
      <dgm:spPr/>
      <dgm:t>
        <a:bodyPr/>
        <a:lstStyle/>
        <a:p>
          <a:endParaRPr lang="de-DE"/>
        </a:p>
      </dgm:t>
    </dgm:pt>
    <dgm:pt modelId="{1BE16092-6E96-4C11-8353-D6D6E8F2FB68}" type="sibTrans" cxnId="{BD05159A-DD8F-46F5-B89F-285B0D9DC75F}">
      <dgm:prSet/>
      <dgm:spPr/>
      <dgm:t>
        <a:bodyPr/>
        <a:lstStyle/>
        <a:p>
          <a:endParaRPr lang="de-DE"/>
        </a:p>
      </dgm:t>
    </dgm:pt>
    <dgm:pt modelId="{50B8F384-24BA-4FB1-ADBF-DEE68394ED59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Maßnahmen entwickeln/</a:t>
          </a:r>
        </a:p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ableiten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FF6BE-8854-4F94-891D-08E533D805D6}" type="parTrans" cxnId="{5F7AF31A-1D35-4154-BDD3-E4A0E467A4DB}">
      <dgm:prSet/>
      <dgm:spPr/>
      <dgm:t>
        <a:bodyPr/>
        <a:lstStyle/>
        <a:p>
          <a:endParaRPr lang="de-DE"/>
        </a:p>
      </dgm:t>
    </dgm:pt>
    <dgm:pt modelId="{4861F6D2-3AC8-44B6-880F-05ED0EDFACD3}" type="sibTrans" cxnId="{5F7AF31A-1D35-4154-BDD3-E4A0E467A4DB}">
      <dgm:prSet/>
      <dgm:spPr/>
      <dgm:t>
        <a:bodyPr/>
        <a:lstStyle/>
        <a:p>
          <a:endParaRPr lang="de-DE"/>
        </a:p>
      </dgm:t>
    </dgm:pt>
    <dgm:pt modelId="{6BAE79FA-3F4B-41AD-B35C-096A231BB5D5}">
      <dgm:prSet phldrT="[Text]" custT="1"/>
      <dgm:spPr/>
      <dgm:t>
        <a:bodyPr/>
        <a:lstStyle/>
        <a:p>
          <a:r>
            <a:rPr lang="de-DE" sz="1400" dirty="0" smtClean="0">
              <a:latin typeface="Arial" panose="020B0604020202020204" pitchFamily="34" charset="0"/>
              <a:cs typeface="Arial" panose="020B0604020202020204" pitchFamily="34" charset="0"/>
            </a:rPr>
            <a:t>Maßnahmen umsetzten</a:t>
          </a:r>
          <a:endParaRPr lang="de-D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EBDEB-E954-4B15-8E45-448B7DEDF612}" type="parTrans" cxnId="{04138FE1-A186-4EFE-B99E-0F3E8C647941}">
      <dgm:prSet/>
      <dgm:spPr/>
      <dgm:t>
        <a:bodyPr/>
        <a:lstStyle/>
        <a:p>
          <a:endParaRPr lang="de-DE"/>
        </a:p>
      </dgm:t>
    </dgm:pt>
    <dgm:pt modelId="{0DF26EC0-5D78-4742-B330-8BEC8E7DB64F}" type="sibTrans" cxnId="{04138FE1-A186-4EFE-B99E-0F3E8C647941}">
      <dgm:prSet/>
      <dgm:spPr/>
      <dgm:t>
        <a:bodyPr/>
        <a:lstStyle/>
        <a:p>
          <a:endParaRPr lang="de-DE"/>
        </a:p>
      </dgm:t>
    </dgm:pt>
    <dgm:pt modelId="{DBF0BC22-4B2F-4851-B7A0-E5AC9A7E9B10}">
      <dgm:prSet custT="1"/>
      <dgm:spPr/>
      <dgm:t>
        <a:bodyPr/>
        <a:lstStyle/>
        <a:p>
          <a:r>
            <a:rPr lang="de-DE" sz="1800" dirty="0" smtClean="0"/>
            <a:t>   </a:t>
          </a:r>
          <a:r>
            <a:rPr lang="de-DE" sz="1300" dirty="0" smtClean="0">
              <a:latin typeface="Arial" panose="020B0604020202020204" pitchFamily="34" charset="0"/>
              <a:cs typeface="Arial" panose="020B0604020202020204" pitchFamily="34" charset="0"/>
            </a:rPr>
            <a:t>Bestandsaufnahme II</a:t>
          </a:r>
          <a:endParaRPr lang="de-DE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379C2-5F69-4410-8CBB-F4709C6CFF6A}" type="parTrans" cxnId="{A49751F3-30A0-4F03-B785-C54C3F566176}">
      <dgm:prSet/>
      <dgm:spPr/>
      <dgm:t>
        <a:bodyPr/>
        <a:lstStyle/>
        <a:p>
          <a:endParaRPr lang="de-DE"/>
        </a:p>
      </dgm:t>
    </dgm:pt>
    <dgm:pt modelId="{5D3C45C4-0CFD-4105-902A-99CF22C3D5C6}" type="sibTrans" cxnId="{A49751F3-30A0-4F03-B785-C54C3F566176}">
      <dgm:prSet/>
      <dgm:spPr/>
      <dgm:t>
        <a:bodyPr/>
        <a:lstStyle/>
        <a:p>
          <a:endParaRPr lang="de-DE"/>
        </a:p>
      </dgm:t>
    </dgm:pt>
    <dgm:pt modelId="{74711FE9-E619-4407-B180-3E27AA8C5EC3}" type="pres">
      <dgm:prSet presAssocID="{069C1F13-8F2F-4CE8-BC2B-78654EF6988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DF49C1B6-AACE-44EB-B59B-D37340C1773A}" type="pres">
      <dgm:prSet presAssocID="{ADAA04A7-84F6-4337-A657-21E2F5F2B9DF}" presName="composite" presStyleCnt="0"/>
      <dgm:spPr/>
    </dgm:pt>
    <dgm:pt modelId="{25F4FFB7-62BB-4A40-B2A1-FFEB080432C2}" type="pres">
      <dgm:prSet presAssocID="{ADAA04A7-84F6-4337-A657-21E2F5F2B9DF}" presName="LShape" presStyleLbl="alignNode1" presStyleIdx="0" presStyleCnt="7"/>
      <dgm:spPr/>
    </dgm:pt>
    <dgm:pt modelId="{51864F5E-2B13-4E32-855E-C26DC9D3C30E}" type="pres">
      <dgm:prSet presAssocID="{ADAA04A7-84F6-4337-A657-21E2F5F2B9DF}" presName="ParentText" presStyleLbl="revTx" presStyleIdx="0" presStyleCnt="4" custScaleX="121379" custScaleY="36053" custLinFactNeighborX="885" custLinFactNeighborY="-31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C731C5-238C-4D16-9E99-5342CF0DE990}" type="pres">
      <dgm:prSet presAssocID="{ADAA04A7-84F6-4337-A657-21E2F5F2B9DF}" presName="Triangle" presStyleLbl="alignNode1" presStyleIdx="1" presStyleCnt="7"/>
      <dgm:spPr/>
    </dgm:pt>
    <dgm:pt modelId="{BBB11540-CA55-4154-9372-7500A28753F6}" type="pres">
      <dgm:prSet presAssocID="{1BE16092-6E96-4C11-8353-D6D6E8F2FB68}" presName="sibTrans" presStyleCnt="0"/>
      <dgm:spPr/>
    </dgm:pt>
    <dgm:pt modelId="{BF24629B-0659-41EF-BC9C-7984659B541C}" type="pres">
      <dgm:prSet presAssocID="{1BE16092-6E96-4C11-8353-D6D6E8F2FB68}" presName="space" presStyleCnt="0"/>
      <dgm:spPr/>
    </dgm:pt>
    <dgm:pt modelId="{2A0171BA-FCF3-44FE-B63F-BCE76441D5DB}" type="pres">
      <dgm:prSet presAssocID="{50B8F384-24BA-4FB1-ADBF-DEE68394ED59}" presName="composite" presStyleCnt="0"/>
      <dgm:spPr/>
    </dgm:pt>
    <dgm:pt modelId="{35C78E8B-76CE-44D4-B6B6-C8D1BF72B40A}" type="pres">
      <dgm:prSet presAssocID="{50B8F384-24BA-4FB1-ADBF-DEE68394ED59}" presName="LShape" presStyleLbl="alignNode1" presStyleIdx="2" presStyleCnt="7"/>
      <dgm:spPr/>
    </dgm:pt>
    <dgm:pt modelId="{0F59C176-5AC4-4182-801E-23D22064F23D}" type="pres">
      <dgm:prSet presAssocID="{50B8F384-24BA-4FB1-ADBF-DEE68394ED59}" presName="ParentText" presStyleLbl="revTx" presStyleIdx="1" presStyleCnt="4" custScaleX="101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4A0E1-FE7D-4FA4-9C35-41946E9B1E70}" type="pres">
      <dgm:prSet presAssocID="{50B8F384-24BA-4FB1-ADBF-DEE68394ED59}" presName="Triangle" presStyleLbl="alignNode1" presStyleIdx="3" presStyleCnt="7"/>
      <dgm:spPr/>
    </dgm:pt>
    <dgm:pt modelId="{6B92AD55-519A-4445-BD45-57B3CCB379B6}" type="pres">
      <dgm:prSet presAssocID="{4861F6D2-3AC8-44B6-880F-05ED0EDFACD3}" presName="sibTrans" presStyleCnt="0"/>
      <dgm:spPr/>
    </dgm:pt>
    <dgm:pt modelId="{71F19F34-5D78-4933-A43D-3628E9A81D34}" type="pres">
      <dgm:prSet presAssocID="{4861F6D2-3AC8-44B6-880F-05ED0EDFACD3}" presName="space" presStyleCnt="0"/>
      <dgm:spPr/>
    </dgm:pt>
    <dgm:pt modelId="{17D6584F-E2A4-46FF-BE81-E7601AA683A7}" type="pres">
      <dgm:prSet presAssocID="{6BAE79FA-3F4B-41AD-B35C-096A231BB5D5}" presName="composite" presStyleCnt="0"/>
      <dgm:spPr/>
    </dgm:pt>
    <dgm:pt modelId="{286EC793-12D2-4F90-A7A2-0848E76076B0}" type="pres">
      <dgm:prSet presAssocID="{6BAE79FA-3F4B-41AD-B35C-096A231BB5D5}" presName="LShape" presStyleLbl="alignNode1" presStyleIdx="4" presStyleCnt="7" custScaleX="103089" custScaleY="157477"/>
      <dgm:spPr/>
    </dgm:pt>
    <dgm:pt modelId="{96C395D6-02C8-401E-9505-4BD3AAE36E18}" type="pres">
      <dgm:prSet presAssocID="{6BAE79FA-3F4B-41AD-B35C-096A231BB5D5}" presName="ParentText" presStyleLbl="revTx" presStyleIdx="2" presStyleCnt="4" custLinFactNeighborX="6698" custLinFactNeighborY="-130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89BE18-0F8D-46CA-9B7C-0280C2AFE678}" type="pres">
      <dgm:prSet presAssocID="{6BAE79FA-3F4B-41AD-B35C-096A231BB5D5}" presName="Triangle" presStyleLbl="alignNode1" presStyleIdx="5" presStyleCnt="7" custLinFactNeighborX="-24060" custLinFactNeighborY="-62215"/>
      <dgm:spPr/>
    </dgm:pt>
    <dgm:pt modelId="{7068C238-88E5-498C-96D6-FF66846DFFC7}" type="pres">
      <dgm:prSet presAssocID="{0DF26EC0-5D78-4742-B330-8BEC8E7DB64F}" presName="sibTrans" presStyleCnt="0"/>
      <dgm:spPr/>
    </dgm:pt>
    <dgm:pt modelId="{9026802B-70EA-47E1-BDBD-4414EE6AEF84}" type="pres">
      <dgm:prSet presAssocID="{0DF26EC0-5D78-4742-B330-8BEC8E7DB64F}" presName="space" presStyleCnt="0"/>
      <dgm:spPr/>
    </dgm:pt>
    <dgm:pt modelId="{3F8E31BC-D4B6-452F-BF02-A586BA700B97}" type="pres">
      <dgm:prSet presAssocID="{DBF0BC22-4B2F-4851-B7A0-E5AC9A7E9B10}" presName="composite" presStyleCnt="0"/>
      <dgm:spPr/>
    </dgm:pt>
    <dgm:pt modelId="{1EAACFD8-C5EB-4121-80FD-D2B108D409A8}" type="pres">
      <dgm:prSet presAssocID="{DBF0BC22-4B2F-4851-B7A0-E5AC9A7E9B10}" presName="LShape" presStyleLbl="alignNode1" presStyleIdx="6" presStyleCnt="7"/>
      <dgm:spPr/>
    </dgm:pt>
    <dgm:pt modelId="{E2E7F60D-49DA-4521-B35D-9414620712CB}" type="pres">
      <dgm:prSet presAssocID="{DBF0BC22-4B2F-4851-B7A0-E5AC9A7E9B10}" presName="ParentText" presStyleLbl="revTx" presStyleIdx="3" presStyleCnt="4" custScaleX="125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A849670-CDB5-4C52-83D0-7AB9DF279463}" type="presOf" srcId="{DBF0BC22-4B2F-4851-B7A0-E5AC9A7E9B10}" destId="{E2E7F60D-49DA-4521-B35D-9414620712CB}" srcOrd="0" destOrd="0" presId="urn:microsoft.com/office/officeart/2009/3/layout/StepUpProcess"/>
    <dgm:cxn modelId="{01C96972-DE43-4014-9874-8F5E22DE4CAE}" type="presOf" srcId="{069C1F13-8F2F-4CE8-BC2B-78654EF69881}" destId="{74711FE9-E619-4407-B180-3E27AA8C5EC3}" srcOrd="0" destOrd="0" presId="urn:microsoft.com/office/officeart/2009/3/layout/StepUpProcess"/>
    <dgm:cxn modelId="{A49751F3-30A0-4F03-B785-C54C3F566176}" srcId="{069C1F13-8F2F-4CE8-BC2B-78654EF69881}" destId="{DBF0BC22-4B2F-4851-B7A0-E5AC9A7E9B10}" srcOrd="3" destOrd="0" parTransId="{F22379C2-5F69-4410-8CBB-F4709C6CFF6A}" sibTransId="{5D3C45C4-0CFD-4105-902A-99CF22C3D5C6}"/>
    <dgm:cxn modelId="{60A2A125-7BFA-4F98-BCC7-A8918060C4F7}" type="presOf" srcId="{6BAE79FA-3F4B-41AD-B35C-096A231BB5D5}" destId="{96C395D6-02C8-401E-9505-4BD3AAE36E18}" srcOrd="0" destOrd="0" presId="urn:microsoft.com/office/officeart/2009/3/layout/StepUpProcess"/>
    <dgm:cxn modelId="{04138FE1-A186-4EFE-B99E-0F3E8C647941}" srcId="{069C1F13-8F2F-4CE8-BC2B-78654EF69881}" destId="{6BAE79FA-3F4B-41AD-B35C-096A231BB5D5}" srcOrd="2" destOrd="0" parTransId="{5E2EBDEB-E954-4B15-8E45-448B7DEDF612}" sibTransId="{0DF26EC0-5D78-4742-B330-8BEC8E7DB64F}"/>
    <dgm:cxn modelId="{3E7A0081-BAF2-4735-B312-B74648F5F7F6}" type="presOf" srcId="{50B8F384-24BA-4FB1-ADBF-DEE68394ED59}" destId="{0F59C176-5AC4-4182-801E-23D22064F23D}" srcOrd="0" destOrd="0" presId="urn:microsoft.com/office/officeart/2009/3/layout/StepUpProcess"/>
    <dgm:cxn modelId="{BD05159A-DD8F-46F5-B89F-285B0D9DC75F}" srcId="{069C1F13-8F2F-4CE8-BC2B-78654EF69881}" destId="{ADAA04A7-84F6-4337-A657-21E2F5F2B9DF}" srcOrd="0" destOrd="0" parTransId="{497F7662-51E8-4174-BE9B-FBC555874BA7}" sibTransId="{1BE16092-6E96-4C11-8353-D6D6E8F2FB68}"/>
    <dgm:cxn modelId="{67B77EAA-450F-4519-AC84-33BD53FBC3FA}" type="presOf" srcId="{ADAA04A7-84F6-4337-A657-21E2F5F2B9DF}" destId="{51864F5E-2B13-4E32-855E-C26DC9D3C30E}" srcOrd="0" destOrd="0" presId="urn:microsoft.com/office/officeart/2009/3/layout/StepUpProcess"/>
    <dgm:cxn modelId="{5F7AF31A-1D35-4154-BDD3-E4A0E467A4DB}" srcId="{069C1F13-8F2F-4CE8-BC2B-78654EF69881}" destId="{50B8F384-24BA-4FB1-ADBF-DEE68394ED59}" srcOrd="1" destOrd="0" parTransId="{943FF6BE-8854-4F94-891D-08E533D805D6}" sibTransId="{4861F6D2-3AC8-44B6-880F-05ED0EDFACD3}"/>
    <dgm:cxn modelId="{AF6CCD9D-2539-4C87-B854-C4FEE271D33F}" type="presParOf" srcId="{74711FE9-E619-4407-B180-3E27AA8C5EC3}" destId="{DF49C1B6-AACE-44EB-B59B-D37340C1773A}" srcOrd="0" destOrd="0" presId="urn:microsoft.com/office/officeart/2009/3/layout/StepUpProcess"/>
    <dgm:cxn modelId="{95557FD4-C30A-43B4-8305-73173842999E}" type="presParOf" srcId="{DF49C1B6-AACE-44EB-B59B-D37340C1773A}" destId="{25F4FFB7-62BB-4A40-B2A1-FFEB080432C2}" srcOrd="0" destOrd="0" presId="urn:microsoft.com/office/officeart/2009/3/layout/StepUpProcess"/>
    <dgm:cxn modelId="{8C3220EC-B5AC-4DF2-AFF6-4DE2897DD8E9}" type="presParOf" srcId="{DF49C1B6-AACE-44EB-B59B-D37340C1773A}" destId="{51864F5E-2B13-4E32-855E-C26DC9D3C30E}" srcOrd="1" destOrd="0" presId="urn:microsoft.com/office/officeart/2009/3/layout/StepUpProcess"/>
    <dgm:cxn modelId="{46495632-68CD-491E-9ADA-88FF872A0166}" type="presParOf" srcId="{DF49C1B6-AACE-44EB-B59B-D37340C1773A}" destId="{88C731C5-238C-4D16-9E99-5342CF0DE990}" srcOrd="2" destOrd="0" presId="urn:microsoft.com/office/officeart/2009/3/layout/StepUpProcess"/>
    <dgm:cxn modelId="{FEABA59E-CF3A-4D3D-AD02-14D6363B2D0C}" type="presParOf" srcId="{74711FE9-E619-4407-B180-3E27AA8C5EC3}" destId="{BBB11540-CA55-4154-9372-7500A28753F6}" srcOrd="1" destOrd="0" presId="urn:microsoft.com/office/officeart/2009/3/layout/StepUpProcess"/>
    <dgm:cxn modelId="{634E684B-A063-4C69-B8E4-BB6D36BDEF29}" type="presParOf" srcId="{BBB11540-CA55-4154-9372-7500A28753F6}" destId="{BF24629B-0659-41EF-BC9C-7984659B541C}" srcOrd="0" destOrd="0" presId="urn:microsoft.com/office/officeart/2009/3/layout/StepUpProcess"/>
    <dgm:cxn modelId="{F1D68176-89F9-4512-AE52-03084FB176C0}" type="presParOf" srcId="{74711FE9-E619-4407-B180-3E27AA8C5EC3}" destId="{2A0171BA-FCF3-44FE-B63F-BCE76441D5DB}" srcOrd="2" destOrd="0" presId="urn:microsoft.com/office/officeart/2009/3/layout/StepUpProcess"/>
    <dgm:cxn modelId="{4E918883-C364-4C6E-84E5-1EA65AFF0466}" type="presParOf" srcId="{2A0171BA-FCF3-44FE-B63F-BCE76441D5DB}" destId="{35C78E8B-76CE-44D4-B6B6-C8D1BF72B40A}" srcOrd="0" destOrd="0" presId="urn:microsoft.com/office/officeart/2009/3/layout/StepUpProcess"/>
    <dgm:cxn modelId="{32DBB6C2-C8F0-4EA9-B759-A7034AB51786}" type="presParOf" srcId="{2A0171BA-FCF3-44FE-B63F-BCE76441D5DB}" destId="{0F59C176-5AC4-4182-801E-23D22064F23D}" srcOrd="1" destOrd="0" presId="urn:microsoft.com/office/officeart/2009/3/layout/StepUpProcess"/>
    <dgm:cxn modelId="{87AEE7AC-EDC1-4B44-974D-AF5B8E531C8B}" type="presParOf" srcId="{2A0171BA-FCF3-44FE-B63F-BCE76441D5DB}" destId="{A5F4A0E1-FE7D-4FA4-9C35-41946E9B1E70}" srcOrd="2" destOrd="0" presId="urn:microsoft.com/office/officeart/2009/3/layout/StepUpProcess"/>
    <dgm:cxn modelId="{B20015AD-F8FF-44FF-AA77-B4FD94473CD9}" type="presParOf" srcId="{74711FE9-E619-4407-B180-3E27AA8C5EC3}" destId="{6B92AD55-519A-4445-BD45-57B3CCB379B6}" srcOrd="3" destOrd="0" presId="urn:microsoft.com/office/officeart/2009/3/layout/StepUpProcess"/>
    <dgm:cxn modelId="{60EF5D79-AB26-45CD-B038-6D35C968C730}" type="presParOf" srcId="{6B92AD55-519A-4445-BD45-57B3CCB379B6}" destId="{71F19F34-5D78-4933-A43D-3628E9A81D34}" srcOrd="0" destOrd="0" presId="urn:microsoft.com/office/officeart/2009/3/layout/StepUpProcess"/>
    <dgm:cxn modelId="{F3AAA9A2-BAB0-4333-B90D-C22711D023A3}" type="presParOf" srcId="{74711FE9-E619-4407-B180-3E27AA8C5EC3}" destId="{17D6584F-E2A4-46FF-BE81-E7601AA683A7}" srcOrd="4" destOrd="0" presId="urn:microsoft.com/office/officeart/2009/3/layout/StepUpProcess"/>
    <dgm:cxn modelId="{F6C2C488-0A60-4C36-A715-D8990AA5EB96}" type="presParOf" srcId="{17D6584F-E2A4-46FF-BE81-E7601AA683A7}" destId="{286EC793-12D2-4F90-A7A2-0848E76076B0}" srcOrd="0" destOrd="0" presId="urn:microsoft.com/office/officeart/2009/3/layout/StepUpProcess"/>
    <dgm:cxn modelId="{1D5F2118-BDED-49B6-84AB-B0730512D859}" type="presParOf" srcId="{17D6584F-E2A4-46FF-BE81-E7601AA683A7}" destId="{96C395D6-02C8-401E-9505-4BD3AAE36E18}" srcOrd="1" destOrd="0" presId="urn:microsoft.com/office/officeart/2009/3/layout/StepUpProcess"/>
    <dgm:cxn modelId="{31D2C992-3FEB-47FF-ABB9-5CA33AA2C57C}" type="presParOf" srcId="{17D6584F-E2A4-46FF-BE81-E7601AA683A7}" destId="{B089BE18-0F8D-46CA-9B7C-0280C2AFE678}" srcOrd="2" destOrd="0" presId="urn:microsoft.com/office/officeart/2009/3/layout/StepUpProcess"/>
    <dgm:cxn modelId="{B0EE7CB3-4F7F-46AA-B981-D1F10177C730}" type="presParOf" srcId="{74711FE9-E619-4407-B180-3E27AA8C5EC3}" destId="{7068C238-88E5-498C-96D6-FF66846DFFC7}" srcOrd="5" destOrd="0" presId="urn:microsoft.com/office/officeart/2009/3/layout/StepUpProcess"/>
    <dgm:cxn modelId="{828B7F9E-86EE-4A13-B33B-BB1E3CF7AED5}" type="presParOf" srcId="{7068C238-88E5-498C-96D6-FF66846DFFC7}" destId="{9026802B-70EA-47E1-BDBD-4414EE6AEF84}" srcOrd="0" destOrd="0" presId="urn:microsoft.com/office/officeart/2009/3/layout/StepUpProcess"/>
    <dgm:cxn modelId="{B08D38F8-77D4-4C86-903C-FA23DDA53FEA}" type="presParOf" srcId="{74711FE9-E619-4407-B180-3E27AA8C5EC3}" destId="{3F8E31BC-D4B6-452F-BF02-A586BA700B97}" srcOrd="6" destOrd="0" presId="urn:microsoft.com/office/officeart/2009/3/layout/StepUpProcess"/>
    <dgm:cxn modelId="{5C09ECFF-398C-4995-B8F5-7632DBF0319B}" type="presParOf" srcId="{3F8E31BC-D4B6-452F-BF02-A586BA700B97}" destId="{1EAACFD8-C5EB-4121-80FD-D2B108D409A8}" srcOrd="0" destOrd="0" presId="urn:microsoft.com/office/officeart/2009/3/layout/StepUpProcess"/>
    <dgm:cxn modelId="{AA045FBE-4502-4AA5-8C73-271C5DDE91FD}" type="presParOf" srcId="{3F8E31BC-D4B6-452F-BF02-A586BA700B97}" destId="{E2E7F60D-49DA-4521-B35D-9414620712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85C5-F5FE-8A47-B589-F609EE905D7D}">
      <dsp:nvSpPr>
        <dsp:cNvPr id="0" name=""/>
        <dsp:cNvSpPr/>
      </dsp:nvSpPr>
      <dsp:spPr>
        <a:xfrm>
          <a:off x="454052" y="1096237"/>
          <a:ext cx="9036496" cy="5004806"/>
        </a:xfrm>
        <a:prstGeom prst="swooshArrow">
          <a:avLst>
            <a:gd name="adj1" fmla="val 25000"/>
            <a:gd name="adj2" fmla="val 25000"/>
          </a:avLst>
        </a:prstGeom>
        <a:solidFill>
          <a:srgbClr val="B3E2B5">
            <a:alpha val="37000"/>
          </a:srgbClr>
        </a:solidFill>
        <a:ln w="9525" cap="flat" cmpd="sng" algn="ctr">
          <a:solidFill>
            <a:schemeClr val="accent1">
              <a:alpha val="3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77B382E-C837-1B4E-8BF6-B87FAA56D57A}">
      <dsp:nvSpPr>
        <dsp:cNvPr id="0" name=""/>
        <dsp:cNvSpPr/>
      </dsp:nvSpPr>
      <dsp:spPr>
        <a:xfrm flipH="1">
          <a:off x="755896" y="5198540"/>
          <a:ext cx="437834" cy="338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F2AA8-587C-804E-8F05-8C78D89D4F93}">
      <dsp:nvSpPr>
        <dsp:cNvPr id="0" name=""/>
        <dsp:cNvSpPr/>
      </dsp:nvSpPr>
      <dsp:spPr>
        <a:xfrm>
          <a:off x="1267991" y="5349255"/>
          <a:ext cx="5439485" cy="94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30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Rockwell"/>
              <a:cs typeface="Rockwell"/>
            </a:rPr>
            <a:t>Ausbildung und Übergang ins Erwerbsleben</a:t>
          </a:r>
          <a:endParaRPr lang="de-DE" sz="1600" b="0" kern="1200" dirty="0">
            <a:latin typeface="Rockwell"/>
            <a:cs typeface="Rockwell"/>
          </a:endParaRPr>
        </a:p>
      </dsp:txBody>
      <dsp:txXfrm>
        <a:off x="1267991" y="5349255"/>
        <a:ext cx="5439485" cy="947686"/>
      </dsp:txXfrm>
    </dsp:sp>
    <dsp:sp modelId="{B795C152-1755-434D-BFD7-82915262A319}">
      <dsp:nvSpPr>
        <dsp:cNvPr id="0" name=""/>
        <dsp:cNvSpPr/>
      </dsp:nvSpPr>
      <dsp:spPr>
        <a:xfrm>
          <a:off x="1538625" y="4671041"/>
          <a:ext cx="325313" cy="3253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9FE54-91AB-4A4C-AFF8-517D54E1B65A}">
      <dsp:nvSpPr>
        <dsp:cNvPr id="0" name=""/>
        <dsp:cNvSpPr/>
      </dsp:nvSpPr>
      <dsp:spPr>
        <a:xfrm>
          <a:off x="2850488" y="4068187"/>
          <a:ext cx="5207692" cy="1902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377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Rockwell"/>
              <a:cs typeface="Rockwell"/>
            </a:rPr>
            <a:t>Qualifizierung und Entwicklungsperspektiven</a:t>
          </a:r>
          <a:endParaRPr lang="de-DE" sz="1600" b="0" kern="1200" dirty="0">
            <a:latin typeface="Rockwell"/>
            <a:cs typeface="Rockwell"/>
          </a:endParaRPr>
        </a:p>
      </dsp:txBody>
      <dsp:txXfrm>
        <a:off x="2850488" y="4068187"/>
        <a:ext cx="5207692" cy="1902233"/>
      </dsp:txXfrm>
    </dsp:sp>
    <dsp:sp modelId="{0132C32A-73B2-0E47-982D-90DBC0145AB0}">
      <dsp:nvSpPr>
        <dsp:cNvPr id="0" name=""/>
        <dsp:cNvSpPr/>
      </dsp:nvSpPr>
      <dsp:spPr>
        <a:xfrm>
          <a:off x="2549067" y="3842110"/>
          <a:ext cx="433751" cy="4337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6446E-2529-974F-97AD-C769C7E9133F}">
      <dsp:nvSpPr>
        <dsp:cNvPr id="0" name=""/>
        <dsp:cNvSpPr/>
      </dsp:nvSpPr>
      <dsp:spPr>
        <a:xfrm>
          <a:off x="1946205" y="4709358"/>
          <a:ext cx="4809043" cy="144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6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Rockwell"/>
              <a:cs typeface="Rockwell"/>
            </a:rPr>
            <a:t>Existenzsicherheit (individuell/ familiär)</a:t>
          </a:r>
          <a:endParaRPr lang="de-DE" sz="1600" b="0" kern="1200" dirty="0">
            <a:latin typeface="Rockwell"/>
            <a:cs typeface="Rockwell"/>
          </a:endParaRPr>
        </a:p>
      </dsp:txBody>
      <dsp:txXfrm>
        <a:off x="1946205" y="4709358"/>
        <a:ext cx="4809043" cy="1447343"/>
      </dsp:txXfrm>
    </dsp:sp>
    <dsp:sp modelId="{5CCD24F5-2DCF-2045-BBCB-0A7EBF3271FF}">
      <dsp:nvSpPr>
        <dsp:cNvPr id="0" name=""/>
        <dsp:cNvSpPr/>
      </dsp:nvSpPr>
      <dsp:spPr>
        <a:xfrm>
          <a:off x="5297942" y="2420886"/>
          <a:ext cx="494745" cy="4095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74DBF-AAFD-0D40-BD4D-CF447747753C}">
      <dsp:nvSpPr>
        <dsp:cNvPr id="0" name=""/>
        <dsp:cNvSpPr/>
      </dsp:nvSpPr>
      <dsp:spPr>
        <a:xfrm>
          <a:off x="1265494" y="2276866"/>
          <a:ext cx="5686486" cy="243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72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tx1"/>
              </a:solidFill>
              <a:latin typeface="Rockwell"/>
              <a:cs typeface="Rockwell"/>
            </a:rPr>
            <a:t>Gute/gesundheitsförderliche Führung</a:t>
          </a:r>
          <a:endParaRPr lang="de-DE" sz="1600" b="1" kern="1200" dirty="0">
            <a:solidFill>
              <a:schemeClr val="tx1"/>
            </a:solidFill>
            <a:latin typeface="Rockwell"/>
            <a:cs typeface="Rockwell"/>
          </a:endParaRPr>
        </a:p>
      </dsp:txBody>
      <dsp:txXfrm>
        <a:off x="1265494" y="2276866"/>
        <a:ext cx="5686486" cy="2430295"/>
      </dsp:txXfrm>
    </dsp:sp>
    <dsp:sp modelId="{33D66634-0026-D44F-AC25-679B0FFBEDF6}">
      <dsp:nvSpPr>
        <dsp:cNvPr id="0" name=""/>
        <dsp:cNvSpPr/>
      </dsp:nvSpPr>
      <dsp:spPr>
        <a:xfrm>
          <a:off x="6201883" y="2069210"/>
          <a:ext cx="642544" cy="491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BB620-23BE-134A-9AB2-6E078F20E781}">
      <dsp:nvSpPr>
        <dsp:cNvPr id="0" name=""/>
        <dsp:cNvSpPr/>
      </dsp:nvSpPr>
      <dsp:spPr>
        <a:xfrm>
          <a:off x="7729968" y="2104230"/>
          <a:ext cx="1807299" cy="4156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827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b="0" kern="1200"/>
        </a:p>
      </dsp:txBody>
      <dsp:txXfrm>
        <a:off x="7729968" y="2104230"/>
        <a:ext cx="1807299" cy="4156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4FFB7-62BB-4A40-B2A1-FFEB080432C2}">
      <dsp:nvSpPr>
        <dsp:cNvPr id="0" name=""/>
        <dsp:cNvSpPr/>
      </dsp:nvSpPr>
      <dsp:spPr>
        <a:xfrm rot="5400000">
          <a:off x="351950" y="1843453"/>
          <a:ext cx="1048300" cy="17443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64F5E-2B13-4E32-855E-C26DC9D3C30E}">
      <dsp:nvSpPr>
        <dsp:cNvPr id="0" name=""/>
        <dsp:cNvSpPr/>
      </dsp:nvSpPr>
      <dsp:spPr>
        <a:xfrm>
          <a:off x="22561" y="2373659"/>
          <a:ext cx="1911484" cy="49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Bestandsaufnahme I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61" y="2373659"/>
        <a:ext cx="1911484" cy="497679"/>
      </dsp:txXfrm>
    </dsp:sp>
    <dsp:sp modelId="{88C731C5-238C-4D16-9E99-5342CF0DE990}">
      <dsp:nvSpPr>
        <dsp:cNvPr id="0" name=""/>
        <dsp:cNvSpPr/>
      </dsp:nvSpPr>
      <dsp:spPr>
        <a:xfrm>
          <a:off x="1454636" y="1715033"/>
          <a:ext cx="297133" cy="297133"/>
        </a:xfrm>
        <a:prstGeom prst="triangle">
          <a:avLst>
            <a:gd name="adj" fmla="val 10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78E8B-76CE-44D4-B6B6-C8D1BF72B40A}">
      <dsp:nvSpPr>
        <dsp:cNvPr id="0" name=""/>
        <dsp:cNvSpPr/>
      </dsp:nvSpPr>
      <dsp:spPr>
        <a:xfrm rot="5400000">
          <a:off x="2448160" y="1366400"/>
          <a:ext cx="1048300" cy="17443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9C176-5AC4-4182-801E-23D22064F23D}">
      <dsp:nvSpPr>
        <dsp:cNvPr id="0" name=""/>
        <dsp:cNvSpPr/>
      </dsp:nvSpPr>
      <dsp:spPr>
        <a:xfrm>
          <a:off x="2264992" y="1887584"/>
          <a:ext cx="1591169" cy="138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Maßnahmen entwickeln/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ableiten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4992" y="1887584"/>
        <a:ext cx="1591169" cy="1380410"/>
      </dsp:txXfrm>
    </dsp:sp>
    <dsp:sp modelId="{A5F4A0E1-FE7D-4FA4-9C35-41946E9B1E70}">
      <dsp:nvSpPr>
        <dsp:cNvPr id="0" name=""/>
        <dsp:cNvSpPr/>
      </dsp:nvSpPr>
      <dsp:spPr>
        <a:xfrm>
          <a:off x="3550847" y="1237979"/>
          <a:ext cx="297133" cy="297133"/>
        </a:xfrm>
        <a:prstGeom prst="triangle">
          <a:avLst>
            <a:gd name="adj" fmla="val 10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EC793-12D2-4F90-A7A2-0848E76076B0}">
      <dsp:nvSpPr>
        <dsp:cNvPr id="0" name=""/>
        <dsp:cNvSpPr/>
      </dsp:nvSpPr>
      <dsp:spPr>
        <a:xfrm rot="5400000">
          <a:off x="4270046" y="862405"/>
          <a:ext cx="1650831" cy="179823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395D6-02C8-401E-9505-4BD3AAE36E18}">
      <dsp:nvSpPr>
        <dsp:cNvPr id="0" name=""/>
        <dsp:cNvSpPr/>
      </dsp:nvSpPr>
      <dsp:spPr>
        <a:xfrm>
          <a:off x="4501805" y="1230994"/>
          <a:ext cx="1574806" cy="138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Maßnahmen umsetzten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1805" y="1230994"/>
        <a:ext cx="1574806" cy="1380410"/>
      </dsp:txXfrm>
    </dsp:sp>
    <dsp:sp modelId="{B089BE18-0F8D-46CA-9B7C-0280C2AFE678}">
      <dsp:nvSpPr>
        <dsp:cNvPr id="0" name=""/>
        <dsp:cNvSpPr/>
      </dsp:nvSpPr>
      <dsp:spPr>
        <a:xfrm>
          <a:off x="5602508" y="576064"/>
          <a:ext cx="297133" cy="297133"/>
        </a:xfrm>
        <a:prstGeom prst="triangle">
          <a:avLst>
            <a:gd name="adj" fmla="val 10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ACFD8-C5EB-4121-80FD-D2B108D409A8}">
      <dsp:nvSpPr>
        <dsp:cNvPr id="0" name=""/>
        <dsp:cNvSpPr/>
      </dsp:nvSpPr>
      <dsp:spPr>
        <a:xfrm rot="5400000">
          <a:off x="6665301" y="412292"/>
          <a:ext cx="1048300" cy="17443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7F60D-49DA-4521-B35D-9414620712CB}">
      <dsp:nvSpPr>
        <dsp:cNvPr id="0" name=""/>
        <dsp:cNvSpPr/>
      </dsp:nvSpPr>
      <dsp:spPr>
        <a:xfrm>
          <a:off x="6292557" y="933477"/>
          <a:ext cx="1970319" cy="138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   </a:t>
          </a:r>
          <a:r>
            <a:rPr lang="de-DE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Bestandsaufnahme II</a:t>
          </a:r>
          <a:endParaRPr lang="de-DE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2557" y="933477"/>
        <a:ext cx="1970319" cy="138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F07AF-2376-8346-99EF-EBE06208A449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DD85C-118E-A346-94D9-B1B2046098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3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lIns="86777" tIns="43388" rIns="86777" bIns="43388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lIns="86777" tIns="43388" rIns="86777" bIns="43388"/>
          <a:lstStyle/>
          <a:p>
            <a:fld id="{A616C192-788C-594F-A7D5-57139A83FCA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19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lIns="86777" tIns="43388" rIns="86777" bIns="43388"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lIns="86777" tIns="43388" rIns="86777" bIns="43388"/>
          <a:lstStyle/>
          <a:p>
            <a:fld id="{A616C192-788C-594F-A7D5-57139A83FCA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9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33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5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2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3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03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453336"/>
            <a:ext cx="122413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309320"/>
            <a:ext cx="936104" cy="538586"/>
          </a:xfrm>
          <a:prstGeom prst="rect">
            <a:avLst/>
          </a:prstGeom>
        </p:spPr>
      </p:pic>
      <p:pic>
        <p:nvPicPr>
          <p:cNvPr id="8" name="Bild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87" y="6093296"/>
            <a:ext cx="2532380" cy="884555"/>
          </a:xfrm>
          <a:prstGeom prst="rect">
            <a:avLst/>
          </a:prstGeom>
        </p:spPr>
      </p:pic>
      <p:pic>
        <p:nvPicPr>
          <p:cNvPr id="9" name="Bild 8" descr="ZWAG Logo sol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" y="6237312"/>
            <a:ext cx="2031206" cy="620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ung 19"/>
          <p:cNvGrpSpPr>
            <a:grpSpLocks/>
          </p:cNvGrpSpPr>
          <p:nvPr userDrawn="1"/>
        </p:nvGrpSpPr>
        <p:grpSpPr bwMode="auto">
          <a:xfrm>
            <a:off x="3851920" y="6309320"/>
            <a:ext cx="2304256" cy="548680"/>
            <a:chOff x="0" y="0"/>
            <a:chExt cx="1755402" cy="428202"/>
          </a:xfrm>
        </p:grpSpPr>
        <p:pic>
          <p:nvPicPr>
            <p:cNvPr id="11" name="Bild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125" cy="38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3"/>
            <p:cNvSpPr txBox="1">
              <a:spLocks/>
            </p:cNvSpPr>
            <p:nvPr/>
          </p:nvSpPr>
          <p:spPr bwMode="auto">
            <a:xfrm>
              <a:off x="359982" y="85302"/>
              <a:ext cx="139542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/>
                  <a:cs typeface="Arial Narrow"/>
                </a:rPr>
                <a:t>Landesbezirk Bayern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/>
                  <a:cs typeface="Arial Narrow"/>
                </a:rPr>
                <a:t>Gesundheit, Soziale Dienste, Wohlfahrt, Kirchen</a:t>
              </a:r>
              <a:endParaRPr kumimoji="0" lang="de-DE" altLang="de-DE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cs typeface="Arial Narrow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Gerade Verbindung 13"/>
          <p:cNvCxnSpPr/>
          <p:nvPr userDrawn="1"/>
        </p:nvCxnSpPr>
        <p:spPr>
          <a:xfrm>
            <a:off x="0" y="60212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4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57504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6942"/>
            <a:ext cx="1008112" cy="548680"/>
          </a:xfrm>
          <a:prstGeom prst="rect">
            <a:avLst/>
          </a:prstGeom>
        </p:spPr>
      </p:pic>
      <p:pic>
        <p:nvPicPr>
          <p:cNvPr id="7" name="Bild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20" y="6093296"/>
            <a:ext cx="2532380" cy="884555"/>
          </a:xfrm>
          <a:prstGeom prst="rect">
            <a:avLst/>
          </a:prstGeom>
        </p:spPr>
      </p:pic>
      <p:pic>
        <p:nvPicPr>
          <p:cNvPr id="8" name="Bild 8" descr="ZWAG Logo sol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304256" cy="836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pierung 19"/>
          <p:cNvGrpSpPr>
            <a:grpSpLocks/>
          </p:cNvGrpSpPr>
          <p:nvPr userDrawn="1"/>
        </p:nvGrpSpPr>
        <p:grpSpPr bwMode="auto">
          <a:xfrm>
            <a:off x="6193160" y="116632"/>
            <a:ext cx="2950840" cy="720077"/>
            <a:chOff x="0" y="0"/>
            <a:chExt cx="1755402" cy="428201"/>
          </a:xfrm>
        </p:grpSpPr>
        <p:pic>
          <p:nvPicPr>
            <p:cNvPr id="10" name="Bild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125" cy="38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feld 3"/>
            <p:cNvSpPr txBox="1">
              <a:spLocks/>
            </p:cNvSpPr>
            <p:nvPr/>
          </p:nvSpPr>
          <p:spPr bwMode="auto">
            <a:xfrm>
              <a:off x="359982" y="128460"/>
              <a:ext cx="1395420" cy="29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/>
                  <a:cs typeface="Arial Narrow"/>
                </a:rPr>
                <a:t>Landesbezirk Bayern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/>
                  <a:cs typeface="Arial Narrow"/>
                </a:rPr>
                <a:t>Gesundheit, Soziale Dienste, Wohlfahrt, Kirchen</a:t>
              </a:r>
              <a:endPara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cs typeface="Arial Narrow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Gerade Verbindung 11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7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60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A0CF-F359-408D-96F1-01C5B6E1BFC0}" type="datetimeFigureOut">
              <a:rPr lang="de-DE" smtClean="0"/>
              <a:t>30.01.15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66F0-E2DD-4198-92AD-7B04F3E3E2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42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emf"/><Relationship Id="rId5" Type="http://schemas.openxmlformats.org/officeDocument/2006/relationships/image" Target="../media/image5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6019" y="2996952"/>
            <a:ext cx="6400800" cy="17526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>
                <a:solidFill>
                  <a:schemeClr val="tx1"/>
                </a:solidFill>
              </a:rPr>
              <a:t>Das Demografie- und Tarifprojekt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7504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1" y="1196752"/>
            <a:ext cx="6048671" cy="1368152"/>
          </a:xfrm>
          <a:prstGeom prst="rect">
            <a:avLst/>
          </a:prstGeom>
        </p:spPr>
      </p:pic>
      <p:pic>
        <p:nvPicPr>
          <p:cNvPr id="6" name="Bild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007984"/>
            <a:ext cx="802640" cy="441960"/>
          </a:xfrm>
          <a:prstGeom prst="rect">
            <a:avLst/>
          </a:prstGeom>
        </p:spPr>
      </p:pic>
      <p:grpSp>
        <p:nvGrpSpPr>
          <p:cNvPr id="7" name="Gruppierung 19"/>
          <p:cNvGrpSpPr>
            <a:grpSpLocks/>
          </p:cNvGrpSpPr>
          <p:nvPr/>
        </p:nvGrpSpPr>
        <p:grpSpPr bwMode="auto">
          <a:xfrm>
            <a:off x="3177890" y="5896339"/>
            <a:ext cx="1388245" cy="398758"/>
            <a:chOff x="0" y="0"/>
            <a:chExt cx="1759910" cy="511810"/>
          </a:xfrm>
        </p:grpSpPr>
        <p:pic>
          <p:nvPicPr>
            <p:cNvPr id="17" name="Bild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125" cy="38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3"/>
            <p:cNvSpPr txBox="1">
              <a:spLocks/>
            </p:cNvSpPr>
            <p:nvPr/>
          </p:nvSpPr>
          <p:spPr bwMode="auto">
            <a:xfrm>
              <a:off x="364490" y="168910"/>
              <a:ext cx="139542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Landesbezirk Bayern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Gesundheit, Soziale Dienste, Wohlfahrt, Kirchen</a:t>
              </a:r>
              <a:endParaRPr kumimoji="0" lang="de-DE" altLang="de-DE" sz="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Bild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735014"/>
            <a:ext cx="2532380" cy="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8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64467" y="1527175"/>
            <a:ext cx="7973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zentrale Frage vor diesem Hintergrund…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726630" y="1988840"/>
            <a:ext cx="7848872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tertitel 4"/>
          <p:cNvSpPr txBox="1">
            <a:spLocks/>
          </p:cNvSpPr>
          <p:nvPr/>
        </p:nvSpPr>
        <p:spPr>
          <a:xfrm>
            <a:off x="726630" y="2457139"/>
            <a:ext cx="7848872" cy="269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müssen wir Arbeit gestalten, dass Beschäftigte in allen Altersgruppen und Erwerbsphasen gesund und motiviert arbeiten können?</a:t>
            </a:r>
          </a:p>
          <a:p>
            <a:pPr algn="l"/>
            <a:endParaRPr lang="de-DE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Rahmenbedingungen sind dafür nötig – im Betrieb und in der Branche?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755576" y="1196752"/>
            <a:ext cx="7848872" cy="4608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 smtClean="0"/>
              <a:t>Inhalt</a:t>
            </a:r>
          </a:p>
          <a:p>
            <a:endParaRPr lang="de-DE" sz="2400" b="1" dirty="0"/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1) Hintergrund: Der demografische Wandel und dessen Folgen im Dienstleistungsbereich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sz="2400" b="1" dirty="0" smtClean="0"/>
          </a:p>
          <a:p>
            <a:r>
              <a:rPr lang="de-DE" sz="2400" b="1" dirty="0" smtClean="0"/>
              <a:t>2) Wege zu alternsgerechter Arbeit – Erfahrungen aus dem Demografie- und Tarifprojekt</a:t>
            </a:r>
          </a:p>
          <a:p>
            <a:endParaRPr lang="de-DE" sz="2400" b="1" dirty="0"/>
          </a:p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3) Zukunftsausblick: Was haben wir gelernt – was nehmen wir mit?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7595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843112700"/>
              </p:ext>
            </p:extLst>
          </p:nvPr>
        </p:nvGraphicFramePr>
        <p:xfrm>
          <a:off x="0" y="0"/>
          <a:ext cx="9036496" cy="719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8820472" cy="1535708"/>
          </a:xfrm>
        </p:spPr>
        <p:txBody>
          <a:bodyPr anchor="ctr">
            <a:noAutofit/>
          </a:bodyPr>
          <a:lstStyle/>
          <a:p>
            <a:r>
              <a:rPr lang="de-DE" sz="2400" b="1" dirty="0" smtClean="0"/>
              <a:t>Alternsgerechte Arbeitsgestaltung </a:t>
            </a:r>
            <a:br>
              <a:rPr lang="de-DE" sz="2400" b="1" dirty="0" smtClean="0"/>
            </a:br>
            <a:r>
              <a:rPr lang="de-DE" sz="2000" b="1" dirty="0" smtClean="0"/>
              <a:t>= lebensphasenorientierte Arbeitsgestaltung, die den gesamten Erwerbsverlauf in den Blick nimmt!</a:t>
            </a:r>
            <a:br>
              <a:rPr lang="de-DE" sz="2000" b="1" dirty="0" smtClean="0"/>
            </a:br>
            <a:endParaRPr lang="de-DE" sz="2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BEEEE7DC-7D39-4720-9B7C-E617B00C75D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790432" y="24928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dirty="0">
                <a:solidFill>
                  <a:srgbClr val="000000"/>
                </a:solidFill>
                <a:latin typeface="Rockwell"/>
                <a:cs typeface="Rockwell"/>
              </a:rPr>
              <a:t>Schutz vor </a:t>
            </a:r>
            <a:r>
              <a:rPr lang="de-DE" sz="1600" dirty="0" smtClean="0">
                <a:solidFill>
                  <a:srgbClr val="000000"/>
                </a:solidFill>
                <a:latin typeface="Rockwell"/>
                <a:cs typeface="Rockwell"/>
              </a:rPr>
              <a:t>Altersarmut</a:t>
            </a:r>
            <a:endParaRPr lang="de-DE" sz="16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9992" y="2780928"/>
            <a:ext cx="433751" cy="43375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563888" y="3356992"/>
            <a:ext cx="433751" cy="43375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feld 11"/>
          <p:cNvSpPr txBox="1"/>
          <p:nvPr/>
        </p:nvSpPr>
        <p:spPr>
          <a:xfrm>
            <a:off x="3995936" y="350100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e-DE" sz="1600" dirty="0" smtClean="0">
                <a:solidFill>
                  <a:schemeClr val="tx1"/>
                </a:solidFill>
                <a:latin typeface="Rockwell"/>
                <a:cs typeface="Rockwell"/>
              </a:rPr>
              <a:t>Vereinbarkeit von Beruf und Familie</a:t>
            </a:r>
            <a:endParaRPr lang="de-DE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684584" y="2708920"/>
            <a:ext cx="5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e-DE" sz="1600" b="1" dirty="0">
                <a:solidFill>
                  <a:srgbClr val="000000"/>
                </a:solidFill>
                <a:latin typeface="Rockwell"/>
                <a:cs typeface="Rockwell"/>
              </a:rPr>
              <a:t>Gesunde Arbeit und </a:t>
            </a:r>
            <a:endParaRPr lang="de-DE" sz="1600" b="1" dirty="0" smtClean="0">
              <a:solidFill>
                <a:srgbClr val="000000"/>
              </a:solidFill>
              <a:latin typeface="Rockwell"/>
              <a:cs typeface="Rockwell"/>
            </a:endParaRPr>
          </a:p>
          <a:p>
            <a:pPr lvl="0" algn="r"/>
            <a:r>
              <a:rPr lang="de-DE" sz="1600" b="1" dirty="0" smtClean="0">
                <a:solidFill>
                  <a:srgbClr val="000000"/>
                </a:solidFill>
                <a:latin typeface="Rockwell"/>
                <a:cs typeface="Rockwell"/>
              </a:rPr>
              <a:t>alternsgerechte Berufsverläufe</a:t>
            </a:r>
            <a:endParaRPr lang="de-DE" sz="1600" b="1" dirty="0">
              <a:solidFill>
                <a:srgbClr val="000000"/>
              </a:solidFill>
              <a:latin typeface="Rockwell"/>
              <a:cs typeface="Rockwell"/>
            </a:endParaRPr>
          </a:p>
          <a:p>
            <a:pPr algn="r"/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36096" y="213285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de-DE" sz="1600" dirty="0" smtClean="0">
                <a:solidFill>
                  <a:schemeClr val="tx1"/>
                </a:solidFill>
                <a:latin typeface="Rockwell"/>
                <a:cs typeface="Rockwell"/>
              </a:rPr>
              <a:t>Übergang in die Rente</a:t>
            </a:r>
            <a:endParaRPr lang="de-DE" sz="1600" dirty="0">
              <a:solidFill>
                <a:schemeClr val="tx1"/>
              </a:solidFill>
              <a:latin typeface="Rockwell"/>
              <a:cs typeface="Rockwel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15616" y="2132856"/>
            <a:ext cx="4464496" cy="122413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15616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Projektschwerpunkte im BRK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35169" y="1268760"/>
            <a:ext cx="79731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Gemeinsam zu guter, gesunder und motivierender Arbeit!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726630" y="1988840"/>
            <a:ext cx="7848872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289106768"/>
              </p:ext>
            </p:extLst>
          </p:nvPr>
        </p:nvGraphicFramePr>
        <p:xfrm>
          <a:off x="481660" y="1412776"/>
          <a:ext cx="82668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feil nach rechts 4"/>
          <p:cNvSpPr/>
          <p:nvPr/>
        </p:nvSpPr>
        <p:spPr>
          <a:xfrm>
            <a:off x="467544" y="5013176"/>
            <a:ext cx="8107958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20668497">
            <a:off x="1858120" y="4240755"/>
            <a:ext cx="138784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 rot="20668497">
            <a:off x="3957144" y="3788716"/>
            <a:ext cx="138784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 rot="20668497">
            <a:off x="5864349" y="3324468"/>
            <a:ext cx="138784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zieglmeierca\AppData\Local\Microsoft\Windows\Temporary Internet Files\Content.IE5\R5LAAG39\MC90042356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46" y="1689496"/>
            <a:ext cx="428359" cy="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15005" y="1797459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 befinden wir uns</a:t>
            </a:r>
            <a:endParaRPr lang="de-D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3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35169" y="1124744"/>
            <a:ext cx="797319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Gemeinsam mit Beschäftigten und Führungskräften Schwerpunkte setzen…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Prinzip der Gesundheitswerkstätten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726630" y="1988840"/>
            <a:ext cx="7848872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Untertitel 4"/>
          <p:cNvSpPr txBox="1">
            <a:spLocks/>
          </p:cNvSpPr>
          <p:nvPr/>
        </p:nvSpPr>
        <p:spPr>
          <a:xfrm>
            <a:off x="539552" y="2132856"/>
            <a:ext cx="7848872" cy="1296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Handlungsfelder aus dem Bereich der psychischen und ergonomischen Belastungen wurden ermittelt (Stärken-/Schwächen-Analyse mit den Beschäftigten) in 8 Gesundheitswerkstätten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Veränderungsideen wurden eingesammelt und von einer Steuerungsgruppe weiterbearbeitet und umgesetzt;</a:t>
            </a:r>
          </a:p>
          <a:p>
            <a:pPr algn="l"/>
            <a:endParaRPr lang="de-D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95163" y="3933056"/>
            <a:ext cx="5220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7 Multiplikatoren wurden für die Moderation der Gesundheits-Werkstätten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ausgebildet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Zukunft kann der Prozess regelmäßig und mit „eigenen Bordmitteln“ wiederholt werden.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200500" cy="2075134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" name="Rectangle 12"/>
          <p:cNvSpPr>
            <a:spLocks/>
          </p:cNvSpPr>
          <p:nvPr/>
        </p:nvSpPr>
        <p:spPr bwMode="auto">
          <a:xfrm>
            <a:off x="611560" y="5949280"/>
            <a:ext cx="2735699" cy="8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6788" tIns="26788" rIns="26788" bIns="26788" anchor="ctr"/>
          <a:lstStyle/>
          <a:p>
            <a:pPr>
              <a:tabLst>
                <a:tab pos="1169747" algn="l"/>
              </a:tabLst>
            </a:pPr>
            <a:r>
              <a:rPr lang="en-US" sz="800" dirty="0">
                <a:latin typeface="Arial" charset="0"/>
                <a:cs typeface="Arial" charset="0"/>
                <a:sym typeface="Arial" charset="0"/>
              </a:rPr>
              <a:t>© Foto: Hubert Thiermeyer – alle Rechte vorbehalten;</a:t>
            </a:r>
          </a:p>
        </p:txBody>
      </p:sp>
    </p:spTree>
    <p:extLst>
      <p:ext uri="{BB962C8B-B14F-4D97-AF65-F5344CB8AC3E}">
        <p14:creationId xmlns:p14="http://schemas.microsoft.com/office/powerpoint/2010/main" val="258794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35169" y="1124744"/>
            <a:ext cx="7973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Ausstellung der Gute-Ideen-Galerie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726630" y="1988840"/>
            <a:ext cx="7848872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670965"/>
            <a:ext cx="5628294" cy="38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1707280" y="5378968"/>
            <a:ext cx="25020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69747" algn="l"/>
              </a:tabLst>
            </a:pPr>
            <a:r>
              <a:rPr lang="en-US" sz="600" dirty="0" smtClean="0">
                <a:latin typeface="Arial" charset="0"/>
                <a:cs typeface="Arial" charset="0"/>
                <a:sym typeface="Arial" charset="0"/>
              </a:rPr>
              <a:t>© Foto: </a:t>
            </a:r>
            <a:r>
              <a:rPr lang="en-US" sz="600" dirty="0" err="1" smtClean="0">
                <a:latin typeface="Arial" charset="0"/>
                <a:cs typeface="Arial" charset="0"/>
                <a:sym typeface="Arial" charset="0"/>
              </a:rPr>
              <a:t>Tatjana</a:t>
            </a:r>
            <a:r>
              <a:rPr lang="en-US" sz="600" dirty="0" smtClean="0">
                <a:latin typeface="Arial" charset="0"/>
                <a:cs typeface="Arial" charset="0"/>
                <a:sym typeface="Arial" charset="0"/>
              </a:rPr>
              <a:t> Fuchs – alle Rechte vorbehalten</a:t>
            </a:r>
            <a:r>
              <a:rPr lang="en-US" sz="800" dirty="0" smtClean="0">
                <a:latin typeface="Arial" charset="0"/>
                <a:cs typeface="Arial" charset="0"/>
                <a:sym typeface="Arial" charset="0"/>
              </a:rPr>
              <a:t>;</a:t>
            </a:r>
            <a:endParaRPr lang="en-US" sz="800" dirty="0"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>
          <a:xfrm>
            <a:off x="726630" y="1988840"/>
            <a:ext cx="7848872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9512" y="1500077"/>
            <a:ext cx="2448272" cy="9503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Gesundheits-und Ideen-Werkstätten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177891" y="1479405"/>
            <a:ext cx="2390445" cy="10516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Verbesserungs-vorschläge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28184" y="1500077"/>
            <a:ext cx="2771830" cy="1080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Bearbeitung in der Steuerungsgruppe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2673854" y="1732947"/>
            <a:ext cx="464201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5652120" y="1762915"/>
            <a:ext cx="467740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755576" y="5589240"/>
            <a:ext cx="467740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902103" y="3258692"/>
            <a:ext cx="467740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051720" y="5661248"/>
            <a:ext cx="5015944" cy="5040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Erprobung und Reflexion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47664" y="2708920"/>
            <a:ext cx="7596336" cy="2880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Handlungsplan/Maßnahmenkatalog </a:t>
            </a:r>
            <a:r>
              <a:rPr lang="de-DE" b="1" dirty="0" smtClean="0">
                <a:solidFill>
                  <a:schemeClr val="tx1"/>
                </a:solidFill>
              </a:rPr>
              <a:t>(Beispiele)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Veränderung der Prozesslandschaft im BRK unter Berücksichtigung der Ideen und Erfahrungen von Beschäftigten</a:t>
            </a:r>
          </a:p>
          <a:p>
            <a:pPr marL="285750" indent="-285750">
              <a:buFont typeface="Arial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Partizipative</a:t>
            </a:r>
            <a:r>
              <a:rPr lang="de-DE" dirty="0" smtClean="0">
                <a:solidFill>
                  <a:schemeClr val="tx1"/>
                </a:solidFill>
              </a:rPr>
              <a:t> Veränderung der Projektarbeit 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Verschiedene Lärmschutzmaßnahmen (Headsets, Lärmdämmung,..)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Mitarbeiterfrühstück mit der Geschäftsführung zur Verbesserung der internen Kommunikation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Entwicklung von präventiven Gesundheitsförderungsangeboten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....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24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755576" y="1196752"/>
            <a:ext cx="7848872" cy="4608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 smtClean="0"/>
              <a:t>Inhalt</a:t>
            </a:r>
          </a:p>
          <a:p>
            <a:endParaRPr lang="de-DE" sz="2400" b="1" dirty="0"/>
          </a:p>
          <a:p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1) 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Hintergrund: Der demografische Wandel und dessen Folgen im Dienstleistungsbereich</a:t>
            </a:r>
          </a:p>
          <a:p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2) Wege zu alternsgerechter Arbeit – Erfahrungen aus dem Demografie- und Tarifprojekt</a:t>
            </a:r>
          </a:p>
          <a:p>
            <a:endParaRPr lang="de-DE" sz="2400" b="1" dirty="0"/>
          </a:p>
          <a:p>
            <a:r>
              <a:rPr lang="de-DE" sz="2400" b="1" dirty="0"/>
              <a:t>3) Zukunftsausblick: Was haben wir gelernt – was nehmen wir mit?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7614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12474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haben wir gelernt?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251520" y="1556792"/>
            <a:ext cx="8640960" cy="4320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Beteiligung der Beschäftigten ist zentral für das Gelingen von Gesundheits- und Veränderungsprozessen;</a:t>
            </a:r>
          </a:p>
          <a:p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Durch Transparenz und regelmäßige Informationen an die Mitarbeiter und Führungskräfte schaffen wir Vertrauen;</a:t>
            </a:r>
          </a:p>
          <a:p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Durch die Ausbildung von Multiplikatoren wird die Arbeit auf mehr Menschen verteilt und das Projekt bekommt viele engagierte Träger und Trägerinnen;</a:t>
            </a:r>
          </a:p>
          <a:p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Eine Stabs- oder </a:t>
            </a:r>
            <a:r>
              <a:rPr lang="de-DE" sz="16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Koordiniationsstelle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ist zwingend erforderlich, um Projekte alternsgerechter Arbeit zu steuern. Hierfür sind Ressourcen nötig;</a:t>
            </a:r>
          </a:p>
          <a:p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Führungskräfte müssen durch die Geschäftsführung eingebunden werden.</a:t>
            </a:r>
          </a:p>
          <a:p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Gesundheitsprojekte müssen zu einem Gesundheitsmanagement weiterentwickelt werden, wenn ein nachhaltiger Erfolg gewährleitstet werden soll. </a:t>
            </a:r>
          </a:p>
        </p:txBody>
      </p:sp>
    </p:spTree>
    <p:extLst>
      <p:ext uri="{BB962C8B-B14F-4D97-AF65-F5344CB8AC3E}">
        <p14:creationId xmlns:p14="http://schemas.microsoft.com/office/powerpoint/2010/main" val="72029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12474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nehmen wir auf die tarif- oder verbandspolitische Ebene mit? 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251520" y="2996952"/>
            <a:ext cx="8640960" cy="3168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Ausbildung und Etablierung von Multiplikatoren, die Gesundheits- und Demografie-Projekte unterstützen;</a:t>
            </a:r>
          </a:p>
          <a:p>
            <a:endParaRPr lang="de-DE" sz="7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Budget für Maßnahmen alternsgerechter Arbeitsgestaltung</a:t>
            </a:r>
          </a:p>
          <a:p>
            <a:endParaRPr lang="de-DE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Verabredung von Kriterien für die Gefährdungsbeurteilung und den betrieblichen Arbeits- und Gesundheitsschutz sowie Aufbau und 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Weiterentwicklung eines Gesundheits-Angebots für die 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Kreisverbände;</a:t>
            </a:r>
          </a:p>
          <a:p>
            <a:endParaRPr lang="de-DE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Entwicklung eines Angebots für Leistungsgewandelte Menschen, die nicht bis 67 Jahre erwerbstätig sein können, z.B. durch die Gestaltung von flexiblen Übergängen in die Rente;</a:t>
            </a:r>
            <a:endParaRPr lang="de-DE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19888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Ver.di und BRK haben verabredet, die Themen „alternsgerechtes Arbeiten und Altersteilzeit“ auf die tarifpolitische Ebene mitzunehmen. Vor dem Hintergrund der Erfahrungen im Projekt bieten sich folgende Punkte für die Diskussion an: 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179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6400800" cy="1800200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smtClean="0">
                <a:solidFill>
                  <a:schemeClr val="tx1"/>
                </a:solidFill>
              </a:rPr>
              <a:t>Ziel: Erprobung und Verankerung von Ansätzen alternsgerechter Arbeitsgestaltung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auf der betrieblichen und der Branchen-/Spartenebene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4" name="Bild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180020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7032"/>
            <a:ext cx="1656184" cy="936104"/>
          </a:xfrm>
          <a:prstGeom prst="rect">
            <a:avLst/>
          </a:prstGeom>
        </p:spPr>
      </p:pic>
      <p:grpSp>
        <p:nvGrpSpPr>
          <p:cNvPr id="7" name="Gruppierung 19"/>
          <p:cNvGrpSpPr>
            <a:grpSpLocks/>
          </p:cNvGrpSpPr>
          <p:nvPr/>
        </p:nvGrpSpPr>
        <p:grpSpPr bwMode="auto">
          <a:xfrm>
            <a:off x="6156176" y="3861048"/>
            <a:ext cx="3160236" cy="722939"/>
            <a:chOff x="0" y="0"/>
            <a:chExt cx="1755402" cy="428202"/>
          </a:xfrm>
        </p:grpSpPr>
        <p:pic>
          <p:nvPicPr>
            <p:cNvPr id="17" name="Bild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125" cy="38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3"/>
            <p:cNvSpPr txBox="1">
              <a:spLocks/>
            </p:cNvSpPr>
            <p:nvPr/>
          </p:nvSpPr>
          <p:spPr bwMode="auto">
            <a:xfrm>
              <a:off x="359982" y="85302"/>
              <a:ext cx="139542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/>
                  <a:cs typeface="Arial Narrow"/>
                </a:rPr>
                <a:t>Landesbezirk Bayern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/>
                  <a:cs typeface="Arial Narrow"/>
                </a:rPr>
                <a:t>Gesundheit, Soziale Dienste, Wohlfahrt, Kirchen</a:t>
              </a:r>
              <a:endParaRPr kumimoji="0" lang="de-DE" alt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cs typeface="Arial Narrow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Bild 1" descr="ZWAG Logo sol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637"/>
            <a:ext cx="5256584" cy="1589296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>
            <a:off x="1115616" y="2492896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 descr="Zielfah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3117" cy="648983"/>
          </a:xfrm>
          <a:prstGeom prst="rect">
            <a:avLst/>
          </a:prstGeom>
        </p:spPr>
      </p:pic>
      <p:pic>
        <p:nvPicPr>
          <p:cNvPr id="13" name="Bild 12" descr="BMAS_Inqa_BAuA Foerderleiste_2013_CMYK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5184"/>
            <a:ext cx="7124021" cy="148716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9552" y="314096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Wissenschaftliche </a:t>
            </a:r>
            <a:r>
              <a:rPr lang="de-DE" sz="1400" dirty="0" err="1" smtClean="0"/>
              <a:t>Leitungç</a:t>
            </a:r>
            <a:endParaRPr lang="de-DE" sz="1400" dirty="0"/>
          </a:p>
        </p:txBody>
      </p:sp>
      <p:sp>
        <p:nvSpPr>
          <p:cNvPr id="16" name="Textfeld 15"/>
          <p:cNvSpPr txBox="1"/>
          <p:nvPr/>
        </p:nvSpPr>
        <p:spPr>
          <a:xfrm>
            <a:off x="4499992" y="314096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Kooperationspartner: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611560" y="5013176"/>
            <a:ext cx="84249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Gefördert von: 		    im Rahmen der:	</a:t>
            </a:r>
            <a:r>
              <a:rPr lang="de-DE" sz="1400" dirty="0"/>
              <a:t>	</a:t>
            </a:r>
            <a:r>
              <a:rPr lang="de-DE" sz="1400" dirty="0" smtClean="0"/>
              <a:t>unter fachlicher Begleitung der: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0279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539552" y="3717032"/>
            <a:ext cx="8424936" cy="17287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e-DE" sz="700" dirty="0" smtClean="0"/>
          </a:p>
          <a:p>
            <a:pPr marL="0" indent="0" algn="ctr">
              <a:buNone/>
            </a:pP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Gesundheitsförderliche und alternsgerechte Arbeit!</a:t>
            </a:r>
          </a:p>
          <a:p>
            <a:pPr marL="0" indent="0" algn="ctr">
              <a:buNone/>
            </a:pPr>
            <a:endParaRPr lang="de-D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der Analyse zu Veränderung…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04867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755576" y="1196752"/>
            <a:ext cx="7848872" cy="4608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 smtClean="0"/>
              <a:t>Inhalt</a:t>
            </a:r>
          </a:p>
          <a:p>
            <a:endParaRPr lang="de-DE" sz="2400" b="1" dirty="0"/>
          </a:p>
          <a:p>
            <a:r>
              <a:rPr lang="de-DE" sz="2400" b="1" dirty="0" smtClean="0"/>
              <a:t>1) Hintergrund: Der demografische Wandel und dessen Folgen im Dienstleistungsbereich</a:t>
            </a:r>
            <a:endParaRPr lang="de-DE" sz="2400" b="1" dirty="0"/>
          </a:p>
          <a:p>
            <a:endParaRPr lang="de-DE" sz="2400" b="1" dirty="0" smtClean="0"/>
          </a:p>
          <a:p>
            <a:r>
              <a:rPr lang="de-DE" sz="2400" b="1" dirty="0" smtClean="0"/>
              <a:t>2) Wege zu alternsgerechter Arbeit – Erfahrungen aus dem Demografie- und Tarifprojekt</a:t>
            </a:r>
          </a:p>
          <a:p>
            <a:endParaRPr lang="de-DE" sz="2400" b="1" dirty="0"/>
          </a:p>
          <a:p>
            <a:r>
              <a:rPr lang="de-DE" sz="2400" b="1" dirty="0" smtClean="0"/>
              <a:t>3) Zukunftsausblick: Was haben wir gelernt – was nehmen wir mit?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98657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43808" y="1772815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Worum es geht.... 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59632" y="3138956"/>
            <a:ext cx="6924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 Bevölkerung in Deutschland (und Europa) wird älter und schrumpft....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0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5266" y="1340769"/>
            <a:ext cx="7973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Demografischer Wandel in Deutschland:</a:t>
            </a:r>
          </a:p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Bevölkerung altert und schrumpft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2582614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Bevölkerungsstruktur in Deutschland verändert sich seit 1900 rapide: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werden weniger Kinder      geboren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Menschen werden älter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Bevölkerung wächst erst langsamer und schrumpf seit 2005 – trotz Migration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Bild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703" y="2348881"/>
            <a:ext cx="1456705" cy="792087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20" name="Bild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703" y="3140969"/>
            <a:ext cx="1469879" cy="79208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21" name="Bild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994" y="3951561"/>
            <a:ext cx="1453588" cy="845592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22" name="Bild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877" y="4797153"/>
            <a:ext cx="1456706" cy="864095"/>
          </a:xfrm>
          <a:prstGeom prst="rect">
            <a:avLst/>
          </a:prstGeom>
          <a:ln>
            <a:solidFill>
              <a:srgbClr val="660066"/>
            </a:solidFill>
          </a:ln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79079"/>
              </p:ext>
            </p:extLst>
          </p:nvPr>
        </p:nvGraphicFramePr>
        <p:xfrm>
          <a:off x="6558270" y="2348880"/>
          <a:ext cx="2406219" cy="327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92"/>
                <a:gridCol w="1025108"/>
                <a:gridCol w="693619"/>
              </a:tblGrid>
              <a:tr h="345241">
                <a:tc>
                  <a:txBody>
                    <a:bodyPr/>
                    <a:lstStyle/>
                    <a:p>
                      <a:pPr>
                        <a:lnSpc>
                          <a:spcPts val="820"/>
                        </a:lnSpc>
                      </a:pPr>
                      <a:r>
                        <a:rPr lang="de-DE" sz="1100" dirty="0" smtClean="0">
                          <a:solidFill>
                            <a:schemeClr val="tx2"/>
                          </a:solidFill>
                        </a:rPr>
                        <a:t>Jahr</a:t>
                      </a:r>
                      <a:endParaRPr lang="de-DE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20"/>
                        </a:lnSpc>
                      </a:pPr>
                      <a:r>
                        <a:rPr lang="de-DE" sz="1100" dirty="0" smtClean="0">
                          <a:solidFill>
                            <a:schemeClr val="tx2"/>
                          </a:solidFill>
                        </a:rPr>
                        <a:t>Bevölkerung</a:t>
                      </a:r>
                      <a:endParaRPr lang="de-DE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20"/>
                        </a:lnSpc>
                      </a:pPr>
                      <a:r>
                        <a:rPr lang="de-DE" sz="1100" dirty="0" smtClean="0">
                          <a:solidFill>
                            <a:schemeClr val="tx2"/>
                          </a:solidFill>
                        </a:rPr>
                        <a:t>Median-alter</a:t>
                      </a:r>
                      <a:endParaRPr lang="de-DE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153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2050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70</a:t>
                      </a:r>
                      <a:r>
                        <a:rPr lang="de-DE" sz="14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e-DE" sz="1400" b="1" dirty="0" smtClean="0">
                          <a:solidFill>
                            <a:schemeClr val="tx2"/>
                          </a:solidFill>
                        </a:rPr>
                        <a:t> Mio.</a:t>
                      </a:r>
                      <a:endParaRPr lang="de-DE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2"/>
                          </a:solidFill>
                        </a:rPr>
                        <a:t>50 J.</a:t>
                      </a:r>
                      <a:endParaRPr lang="de-DE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15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2005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2"/>
                          </a:solidFill>
                        </a:rPr>
                        <a:t>82 Mio.</a:t>
                      </a:r>
                      <a:endParaRPr lang="de-DE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42 J.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15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1960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2"/>
                          </a:solidFill>
                        </a:rPr>
                        <a:t>73</a:t>
                      </a:r>
                      <a:r>
                        <a:rPr lang="de-DE" sz="1400" baseline="0" dirty="0" smtClean="0">
                          <a:solidFill>
                            <a:schemeClr val="tx2"/>
                          </a:solidFill>
                        </a:rPr>
                        <a:t> Mio.</a:t>
                      </a:r>
                      <a:r>
                        <a:rPr lang="de-DE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de-DE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35 J.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32153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1910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2"/>
                          </a:solidFill>
                        </a:rPr>
                        <a:t>65 Mio.</a:t>
                      </a:r>
                      <a:endParaRPr lang="de-DE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24 J.</a:t>
                      </a:r>
                      <a:endParaRPr lang="de-DE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32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01320"/>
              </p:ext>
            </p:extLst>
          </p:nvPr>
        </p:nvGraphicFramePr>
        <p:xfrm>
          <a:off x="179512" y="1196752"/>
          <a:ext cx="8532439" cy="434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724128" y="1412776"/>
            <a:ext cx="2952328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latin typeface="Arial"/>
                <a:cs typeface="Arial"/>
              </a:rPr>
              <a:t>Rückgang 2010 bis 2030: </a:t>
            </a:r>
          </a:p>
          <a:p>
            <a:pPr algn="ctr"/>
            <a:r>
              <a:rPr lang="de-DE" sz="1400" b="1" dirty="0">
                <a:latin typeface="Arial"/>
                <a:cs typeface="Arial"/>
              </a:rPr>
              <a:t>ü</a:t>
            </a:r>
            <a:r>
              <a:rPr lang="de-DE" sz="1400" b="1" dirty="0" smtClean="0">
                <a:latin typeface="Arial"/>
                <a:cs typeface="Arial"/>
              </a:rPr>
              <a:t>ber 6 Mio. weniger Menschen im erwerbsfähigem Alter!</a:t>
            </a:r>
          </a:p>
          <a:p>
            <a:pPr algn="ctr"/>
            <a:endParaRPr lang="de-DE" sz="1400" b="1" dirty="0">
              <a:latin typeface="Arial"/>
              <a:cs typeface="Arial"/>
            </a:endParaRPr>
          </a:p>
          <a:p>
            <a:pPr algn="ctr"/>
            <a:r>
              <a:rPr lang="de-DE" sz="1400" b="1" dirty="0" smtClean="0">
                <a:latin typeface="Arial"/>
                <a:cs typeface="Arial"/>
              </a:rPr>
              <a:t>Mitarbeiterfindung und –</a:t>
            </a:r>
            <a:r>
              <a:rPr lang="de-DE" sz="1400" b="1" dirty="0" err="1" smtClean="0">
                <a:latin typeface="Arial"/>
                <a:cs typeface="Arial"/>
              </a:rPr>
              <a:t>bindung</a:t>
            </a:r>
            <a:r>
              <a:rPr lang="de-DE" sz="1400" b="1" dirty="0" smtClean="0">
                <a:latin typeface="Arial"/>
                <a:cs typeface="Arial"/>
              </a:rPr>
              <a:t> gewinnt an Bedeutung! </a:t>
            </a:r>
            <a:endParaRPr lang="de-DE" sz="1400" b="1" dirty="0">
              <a:latin typeface="Arial"/>
              <a:cs typeface="Arial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2843808" y="1484784"/>
            <a:ext cx="2880320" cy="0"/>
          </a:xfrm>
          <a:prstGeom prst="line">
            <a:avLst/>
          </a:prstGeom>
          <a:ln w="38100" cmpd="sng"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652120" y="1484784"/>
            <a:ext cx="0" cy="3688019"/>
          </a:xfrm>
          <a:prstGeom prst="line">
            <a:avLst/>
          </a:prstGeom>
          <a:ln w="38100" cmpd="sng"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627784" y="5661248"/>
            <a:ext cx="5926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0" dirty="0"/>
              <a:t>Quelle: Statistisches Bundesamt, 12. koordinierte </a:t>
            </a:r>
            <a:r>
              <a:rPr lang="de-DE" sz="800" b="0" dirty="0" smtClean="0"/>
              <a:t>Bevölkerungsvorausberechnung; Variante W-1-w: </a:t>
            </a:r>
            <a:r>
              <a:rPr lang="de-DE" sz="800" b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1,4 Kinder je </a:t>
            </a:r>
            <a:r>
              <a:rPr lang="de-DE" sz="800" b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Frau, Anstieg </a:t>
            </a:r>
            <a:r>
              <a:rPr lang="de-DE" sz="800" b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der Lebenserwartung um </a:t>
            </a:r>
            <a:r>
              <a:rPr lang="de-DE" sz="800" b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</a:t>
            </a:r>
            <a:r>
              <a:rPr lang="de-DE" sz="800" b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8 </a:t>
            </a:r>
            <a:r>
              <a:rPr lang="de-DE" sz="800" b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(Männer) bzw. 7</a:t>
            </a:r>
            <a:r>
              <a:rPr lang="de-DE" sz="800" b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de-DE" sz="800" b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Jahre (Frauen) und </a:t>
            </a:r>
            <a:r>
              <a:rPr lang="de-DE" sz="800" b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ein </a:t>
            </a:r>
            <a:r>
              <a:rPr lang="de-DE" sz="800" b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Wanderungssaldos von +100000 Personen im Jahr.</a:t>
            </a:r>
            <a:endParaRPr lang="de-DE" sz="800" b="0" dirty="0"/>
          </a:p>
        </p:txBody>
      </p:sp>
      <p:sp>
        <p:nvSpPr>
          <p:cNvPr id="16" name="Titel 3"/>
          <p:cNvSpPr>
            <a:spLocks noGrp="1"/>
          </p:cNvSpPr>
          <p:nvPr>
            <p:ph type="title" idx="4294967295"/>
          </p:nvPr>
        </p:nvSpPr>
        <p:spPr>
          <a:xfrm>
            <a:off x="654050" y="165100"/>
            <a:ext cx="8489950" cy="892175"/>
          </a:xfrm>
        </p:spPr>
        <p:txBody>
          <a:bodyPr>
            <a:noAutofit/>
          </a:bodyPr>
          <a:lstStyle/>
          <a:p>
            <a:r>
              <a:rPr lang="de-DE" sz="2400" b="1" dirty="0" smtClean="0"/>
              <a:t>Bis 2030: Drastischer Rückgang der Menschen im Erwerbsalter um rund 6 Millionen – trotz Zuwanderung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4963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39552" y="112474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bedeutet der demographische Wandel für die Beschäftigten und Betriebe?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67544" y="2060848"/>
            <a:ext cx="8352928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algn="l">
              <a:spcBef>
                <a:spcPts val="0"/>
              </a:spcBef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(Erwerbs-)</a:t>
            </a:r>
            <a:r>
              <a:rPr lang="de-DE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bevölkerung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schrumpft seit 2010.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251520" y="2708920"/>
            <a:ext cx="8640960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Auszubildende 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einzustellen und zu binden wird schwieriger werden. </a:t>
            </a:r>
            <a:endParaRPr lang="de-DE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Der Wettbewerb um gut qualifizierte </a:t>
            </a:r>
            <a:r>
              <a:rPr lang="de-DE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Berufsein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und </a:t>
            </a:r>
            <a:r>
              <a:rPr lang="de-DE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umsteiger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hat gerade begonnen. Wichtig ist dabei, dass sich Menschen erst für einen Beruf oder eine Branche entscheiden, und erst dann für ein Unternehmen. </a:t>
            </a:r>
            <a:endParaRPr lang="de-DE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/>
              <a:buChar char="•"/>
            </a:pPr>
            <a:endParaRPr lang="de-DE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Personalfindung und –</a:t>
            </a:r>
            <a:r>
              <a:rPr lang="de-DE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bindung</a:t>
            </a: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wird von entscheidender Bedeutung für die Zukunft der Unternehmen und der Branchen</a:t>
            </a:r>
            <a:r>
              <a:rPr lang="de-DE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/>
              <a:buChar char="•"/>
            </a:pPr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/>
              <a:buChar char="•"/>
            </a:pP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Image von Branchen und Betrieben 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 ein Dreh- und Angelpunkt.</a:t>
            </a:r>
          </a:p>
        </p:txBody>
      </p:sp>
    </p:spTree>
    <p:extLst>
      <p:ext uri="{BB962C8B-B14F-4D97-AF65-F5344CB8AC3E}">
        <p14:creationId xmlns:p14="http://schemas.microsoft.com/office/powerpoint/2010/main" val="153295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39552" y="112474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bedeutet der demographische Wandel für die Beschäftigten und Betriebe?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67544" y="2060848"/>
            <a:ext cx="8352928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algn="l">
              <a:spcBef>
                <a:spcPts val="0"/>
              </a:spcBef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Belegschaften werden älter. 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algn="l">
              <a:spcBef>
                <a:spcPts val="0"/>
              </a:spcBef>
            </a:pPr>
            <a:endParaRPr lang="de-D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750" indent="-285750" algn="l">
              <a:spcBef>
                <a:spcPts val="0"/>
              </a:spcBef>
              <a:buFont typeface="Arial"/>
              <a:buChar char="•"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Beschäftigten werden länger arbeiten. </a:t>
            </a:r>
          </a:p>
          <a:p>
            <a:pPr marL="321750" indent="-285750" algn="l">
              <a:spcBef>
                <a:spcPts val="0"/>
              </a:spcBef>
              <a:buFont typeface="Arial"/>
              <a:buChar char="•"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2020 werden die über 50-Jährigen die größte Altersgruppe in den Betrieben sein. Heute sind lediglich 22% der über 60-Jährigen sozialversicherungspflichtig Beschäftigten erwerbstätig (inkl. Altersteilzeit!).  Dies wird sich drastisch verändern.</a:t>
            </a:r>
          </a:p>
          <a:p>
            <a:pPr lvl="1" algn="l">
              <a:spcBef>
                <a:spcPts val="100"/>
              </a:spcBef>
              <a:spcAft>
                <a:spcPts val="100"/>
              </a:spcAft>
            </a:pPr>
            <a:endParaRPr lang="de-DE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23528" y="3717032"/>
            <a:ext cx="8640960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Zusammenhang von Arbeit und Gesundheit wird noch entscheidender werden – in allen Lebensphasen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heißt, die psychischen 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physischen Arbeitsanforderungen </a:t>
            </a:r>
            <a:r>
              <a:rPr lang="de-D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müssen kontinuierlich verbessert und an die Leistungsfähigkeit der Beschäftigten angepasst werden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2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664467" y="1017053"/>
            <a:ext cx="7973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bedeutet der demographische Wandel im Dienstleistungsbereich?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95536" y="1988840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nur die Beschäftigten werden älter, sondern auch die Kund/innen, Patent/innen und die Familienangehörigen. 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bedeutet z.B.: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Arbeitsinhalte verändern sich, da Kundinnen und Kunden ebenfalls absolut und relativ älter werden.</a:t>
            </a:r>
          </a:p>
          <a:p>
            <a:pPr marL="742950" lvl="1" indent="-285750" algn="l">
              <a:buFont typeface="Wingdings" pitchFamily="2" charset="2"/>
              <a:buChar char="à"/>
            </a:pPr>
            <a:r>
              <a:rPr lang="de-DE" sz="16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Kompetenter Umgang mit Veränderungen und soziale Fähigkeiten werden noch wichtiger.</a:t>
            </a:r>
          </a:p>
          <a:p>
            <a:pPr lvl="1" algn="l"/>
            <a:endParaRPr lang="de-DE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Anzahl der Pflegebedürftigen in Familien nimmt zu,  gleichzeitig steigt die Frauenerwerbstätigkeit.</a:t>
            </a:r>
          </a:p>
          <a:p>
            <a:pPr marL="742950" lvl="1" indent="-285750" algn="l">
              <a:buFont typeface="Wingdings" pitchFamily="2" charset="2"/>
              <a:buChar char="à"/>
            </a:pPr>
            <a:r>
              <a:rPr lang="de-DE" sz="16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Thema Vereinbarkeit von beruflichem und privatem Leben gewinnt noch mehr an Bedeutung.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Macintosh PowerPoint</Application>
  <PresentationFormat>Bildschirmpräsentation (4:3)</PresentationFormat>
  <Paragraphs>168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Bis 2030: Drastischer Rückgang der Menschen im Erwerbsalter um rund 6 Millionen – trotz Zuwanderung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Alternsgerechte Arbeitsgestaltung  = lebensphasenorientierte Arbeitsgestaltung, die den gesamten Erwerbsverlauf in den Blick nimmt!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Bayerisches Rotes Kreuz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Zieglmeier-Streb, Carmen</dc:creator>
  <cp:lastModifiedBy>Tatjana Fuchs</cp:lastModifiedBy>
  <cp:revision>44</cp:revision>
  <cp:lastPrinted>2014-10-23T13:02:03Z</cp:lastPrinted>
  <dcterms:created xsi:type="dcterms:W3CDTF">2014-10-22T12:18:49Z</dcterms:created>
  <dcterms:modified xsi:type="dcterms:W3CDTF">2015-01-30T07:31:33Z</dcterms:modified>
</cp:coreProperties>
</file>